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7" r:id="rId2"/>
    <p:sldId id="258" r:id="rId3"/>
    <p:sldId id="259" r:id="rId4"/>
    <p:sldId id="260" r:id="rId5"/>
    <p:sldId id="261" r:id="rId6"/>
    <p:sldId id="264" r:id="rId7"/>
    <p:sldId id="262" r:id="rId8"/>
    <p:sldId id="265" r:id="rId9"/>
    <p:sldId id="271" r:id="rId10"/>
    <p:sldId id="268" r:id="rId11"/>
    <p:sldId id="273" r:id="rId12"/>
    <p:sldId id="269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276" y="-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94E1201-1CFA-4E2E-9E32-B78D0E84F065}" type="doc">
      <dgm:prSet loTypeId="urn:microsoft.com/office/officeart/2005/8/layout/venn1" loCatId="relationship" qsTypeId="urn:microsoft.com/office/officeart/2005/8/quickstyle/simple2" qsCatId="simple" csTypeId="urn:microsoft.com/office/officeart/2005/8/colors/accent3_3" csCatId="accent3" phldr="1"/>
      <dgm:spPr/>
      <dgm:t>
        <a:bodyPr/>
        <a:lstStyle/>
        <a:p>
          <a:endParaRPr lang="en-US"/>
        </a:p>
      </dgm:t>
    </dgm:pt>
    <dgm:pt modelId="{7C19F00B-1B80-41C7-951A-11B2048399EC}">
      <dgm:prSet phldrT="[Text]" custT="1"/>
      <dgm:spPr/>
      <dgm:t>
        <a:bodyPr/>
        <a:lstStyle/>
        <a:p>
          <a:r>
            <a:rPr lang="en-US" sz="2000" dirty="0" smtClean="0">
              <a:latin typeface="Calibri Light" panose="020F0302020204030204" pitchFamily="34" charset="0"/>
            </a:rPr>
            <a:t>Is </a:t>
          </a:r>
          <a:r>
            <a:rPr lang="en-US" sz="2000" b="1" dirty="0" smtClean="0">
              <a:solidFill>
                <a:srgbClr val="6DB43E"/>
              </a:solidFill>
              <a:latin typeface="+mj-lt"/>
            </a:rPr>
            <a:t>Interest</a:t>
          </a:r>
          <a:r>
            <a:rPr lang="en-US" sz="2000" b="1" dirty="0" smtClean="0">
              <a:solidFill>
                <a:srgbClr val="6DB43E"/>
              </a:solidFill>
              <a:latin typeface="Calibri Light" panose="020F0302020204030204" pitchFamily="34" charset="0"/>
            </a:rPr>
            <a:t> </a:t>
          </a:r>
          <a:r>
            <a:rPr lang="en-US" sz="2000" b="1" dirty="0" smtClean="0">
              <a:solidFill>
                <a:srgbClr val="6DB43E"/>
              </a:solidFill>
              <a:latin typeface="+mj-lt"/>
            </a:rPr>
            <a:t>Rate</a:t>
          </a:r>
          <a:r>
            <a:rPr lang="en-US" sz="2000" b="1" dirty="0" smtClean="0">
              <a:solidFill>
                <a:srgbClr val="6DB43E"/>
              </a:solidFill>
              <a:latin typeface="Calibri Light" panose="020F0302020204030204" pitchFamily="34" charset="0"/>
            </a:rPr>
            <a:t> </a:t>
          </a:r>
          <a:r>
            <a:rPr lang="en-US" sz="2000" dirty="0" smtClean="0">
              <a:latin typeface="Calibri Light" panose="020F0302020204030204" pitchFamily="34" charset="0"/>
            </a:rPr>
            <a:t>on loan fixed or variable?</a:t>
          </a:r>
          <a:endParaRPr lang="en-US" sz="2000" dirty="0">
            <a:latin typeface="Calibri Light" panose="020F0302020204030204" pitchFamily="34" charset="0"/>
          </a:endParaRPr>
        </a:p>
      </dgm:t>
    </dgm:pt>
    <dgm:pt modelId="{A5E2F70B-4DFB-4AF6-A6CC-FF8AF209A647}" type="sibTrans" cxnId="{D1DC18B7-F8FE-4631-83AF-3BCF31528270}">
      <dgm:prSet/>
      <dgm:spPr/>
      <dgm:t>
        <a:bodyPr/>
        <a:lstStyle/>
        <a:p>
          <a:endParaRPr lang="en-US" sz="4800"/>
        </a:p>
      </dgm:t>
    </dgm:pt>
    <dgm:pt modelId="{0683D356-6913-4255-9FF5-011321CBBCE1}" type="parTrans" cxnId="{D1DC18B7-F8FE-4631-83AF-3BCF31528270}">
      <dgm:prSet/>
      <dgm:spPr/>
      <dgm:t>
        <a:bodyPr/>
        <a:lstStyle/>
        <a:p>
          <a:endParaRPr lang="en-US" sz="4800"/>
        </a:p>
      </dgm:t>
    </dgm:pt>
    <dgm:pt modelId="{086EE46F-24EA-4260-BFB3-37AADEFAB9EC}">
      <dgm:prSet custT="1"/>
      <dgm:spPr/>
      <dgm:t>
        <a:bodyPr/>
        <a:lstStyle/>
        <a:p>
          <a:r>
            <a:rPr lang="en-US" sz="2000" dirty="0" smtClean="0">
              <a:latin typeface="Calibri Light" panose="020F0302020204030204" pitchFamily="34" charset="0"/>
            </a:rPr>
            <a:t>How much or % of loan are </a:t>
          </a:r>
          <a:r>
            <a:rPr lang="en-US" sz="2000" b="1" dirty="0" smtClean="0">
              <a:solidFill>
                <a:srgbClr val="6DB43E"/>
              </a:solidFill>
              <a:latin typeface="+mj-lt"/>
            </a:rPr>
            <a:t>closing costs</a:t>
          </a:r>
          <a:r>
            <a:rPr lang="en-US" sz="2000" dirty="0" smtClean="0">
              <a:latin typeface="Calibri Light" panose="020F0302020204030204" pitchFamily="34" charset="0"/>
            </a:rPr>
            <a:t>?</a:t>
          </a:r>
          <a:endParaRPr lang="en-US" sz="2000" dirty="0">
            <a:latin typeface="Calibri Light" panose="020F0302020204030204" pitchFamily="34" charset="0"/>
          </a:endParaRPr>
        </a:p>
      </dgm:t>
    </dgm:pt>
    <dgm:pt modelId="{A2528F63-2DD8-49B4-BF30-6719DBA1BAF2}" type="parTrans" cxnId="{CF10048E-94AE-41DE-9FA2-4E89D4AA2627}">
      <dgm:prSet/>
      <dgm:spPr/>
      <dgm:t>
        <a:bodyPr/>
        <a:lstStyle/>
        <a:p>
          <a:endParaRPr lang="es-MX" sz="4800"/>
        </a:p>
      </dgm:t>
    </dgm:pt>
    <dgm:pt modelId="{BEEAB8AA-CAAB-4F87-87D6-98B9290B5EBA}" type="sibTrans" cxnId="{CF10048E-94AE-41DE-9FA2-4E89D4AA2627}">
      <dgm:prSet/>
      <dgm:spPr/>
      <dgm:t>
        <a:bodyPr/>
        <a:lstStyle/>
        <a:p>
          <a:endParaRPr lang="es-MX" sz="4800"/>
        </a:p>
      </dgm:t>
    </dgm:pt>
    <dgm:pt modelId="{CAF37B2A-F68C-4847-9D13-582165DD83E6}">
      <dgm:prSet custT="1"/>
      <dgm:spPr/>
      <dgm:t>
        <a:bodyPr/>
        <a:lstStyle/>
        <a:p>
          <a:r>
            <a:rPr lang="en-US" sz="2000" dirty="0" smtClean="0">
              <a:latin typeface="Calibri Light" panose="020F0302020204030204" pitchFamily="34" charset="0"/>
            </a:rPr>
            <a:t>Is there a </a:t>
          </a:r>
          <a:r>
            <a:rPr lang="en-US" sz="2000" b="1" dirty="0" smtClean="0">
              <a:solidFill>
                <a:srgbClr val="6DB43E"/>
              </a:solidFill>
              <a:latin typeface="+mj-lt"/>
            </a:rPr>
            <a:t>penalty</a:t>
          </a:r>
          <a:r>
            <a:rPr lang="en-US" sz="2000" dirty="0" smtClean="0">
              <a:solidFill>
                <a:srgbClr val="6DB43E"/>
              </a:solidFill>
              <a:latin typeface="Calibri Light" panose="020F0302020204030204" pitchFamily="34" charset="0"/>
            </a:rPr>
            <a:t> </a:t>
          </a:r>
          <a:r>
            <a:rPr lang="en-US" sz="2000" dirty="0" smtClean="0">
              <a:latin typeface="Calibri Light" panose="020F0302020204030204" pitchFamily="34" charset="0"/>
            </a:rPr>
            <a:t>for early payment?</a:t>
          </a:r>
          <a:endParaRPr lang="en-US" sz="2000" dirty="0">
            <a:latin typeface="Calibri Light" panose="020F0302020204030204" pitchFamily="34" charset="0"/>
          </a:endParaRPr>
        </a:p>
      </dgm:t>
    </dgm:pt>
    <dgm:pt modelId="{171A676A-7D0B-46BD-8093-66201D958A06}" type="parTrans" cxnId="{454ABB1C-3EEB-44A4-A9E1-396B851031FC}">
      <dgm:prSet/>
      <dgm:spPr/>
      <dgm:t>
        <a:bodyPr/>
        <a:lstStyle/>
        <a:p>
          <a:endParaRPr lang="es-MX" sz="4800"/>
        </a:p>
      </dgm:t>
    </dgm:pt>
    <dgm:pt modelId="{66A80FD3-D681-4668-B17D-7C9C19E1F43B}" type="sibTrans" cxnId="{454ABB1C-3EEB-44A4-A9E1-396B851031FC}">
      <dgm:prSet/>
      <dgm:spPr/>
      <dgm:t>
        <a:bodyPr/>
        <a:lstStyle/>
        <a:p>
          <a:endParaRPr lang="es-MX" sz="4800"/>
        </a:p>
      </dgm:t>
    </dgm:pt>
    <dgm:pt modelId="{45702B07-C1D5-4FD4-B254-1F700323F4D3}">
      <dgm:prSet custT="1"/>
      <dgm:spPr/>
      <dgm:t>
        <a:bodyPr/>
        <a:lstStyle/>
        <a:p>
          <a:r>
            <a:rPr lang="en-US" sz="2000" dirty="0" smtClean="0">
              <a:latin typeface="Calibri Light" panose="020F0302020204030204" pitchFamily="34" charset="0"/>
            </a:rPr>
            <a:t>Is there a </a:t>
          </a:r>
          <a:r>
            <a:rPr lang="en-US" sz="2000" b="1" dirty="0" smtClean="0">
              <a:solidFill>
                <a:srgbClr val="6DB43E"/>
              </a:solidFill>
              <a:latin typeface="+mj-lt"/>
            </a:rPr>
            <a:t>monthly service fee </a:t>
          </a:r>
          <a:r>
            <a:rPr lang="en-US" sz="2000" dirty="0" smtClean="0">
              <a:latin typeface="Calibri Light" panose="020F0302020204030204" pitchFamily="34" charset="0"/>
            </a:rPr>
            <a:t>for my  loan?</a:t>
          </a:r>
          <a:endParaRPr lang="en-US" sz="2000" dirty="0">
            <a:latin typeface="Calibri Light" panose="020F0302020204030204" pitchFamily="34" charset="0"/>
          </a:endParaRPr>
        </a:p>
      </dgm:t>
    </dgm:pt>
    <dgm:pt modelId="{80691493-8766-44F6-A14A-2412D0C7CF90}" type="parTrans" cxnId="{80132807-5565-46BF-AF84-79B90497C085}">
      <dgm:prSet/>
      <dgm:spPr/>
      <dgm:t>
        <a:bodyPr/>
        <a:lstStyle/>
        <a:p>
          <a:endParaRPr lang="es-MX" sz="4800"/>
        </a:p>
      </dgm:t>
    </dgm:pt>
    <dgm:pt modelId="{3EB41602-01BB-45CD-9201-DC70AF15BD47}" type="sibTrans" cxnId="{80132807-5565-46BF-AF84-79B90497C085}">
      <dgm:prSet/>
      <dgm:spPr/>
      <dgm:t>
        <a:bodyPr/>
        <a:lstStyle/>
        <a:p>
          <a:endParaRPr lang="es-MX" sz="4800"/>
        </a:p>
      </dgm:t>
    </dgm:pt>
    <dgm:pt modelId="{3E4DB35D-E978-4818-B591-7680943B11B4}">
      <dgm:prSet custT="1"/>
      <dgm:spPr/>
      <dgm:t>
        <a:bodyPr/>
        <a:lstStyle/>
        <a:p>
          <a:r>
            <a:rPr lang="en-US" sz="2000" dirty="0" smtClean="0">
              <a:latin typeface="Calibri Light" panose="020F0302020204030204" pitchFamily="34" charset="0"/>
            </a:rPr>
            <a:t>Must I have </a:t>
          </a:r>
          <a:r>
            <a:rPr lang="en-US" sz="2000" b="1" dirty="0" smtClean="0">
              <a:solidFill>
                <a:srgbClr val="6DB43E"/>
              </a:solidFill>
              <a:latin typeface="+mj-lt"/>
            </a:rPr>
            <a:t>insurance</a:t>
          </a:r>
          <a:r>
            <a:rPr lang="en-US" sz="2000" dirty="0" smtClean="0">
              <a:solidFill>
                <a:srgbClr val="6DB43E"/>
              </a:solidFill>
              <a:latin typeface="Calibri Light" panose="020F0302020204030204" pitchFamily="34" charset="0"/>
            </a:rPr>
            <a:t> </a:t>
          </a:r>
          <a:r>
            <a:rPr lang="en-US" sz="2000" dirty="0" smtClean="0">
              <a:latin typeface="Calibri Light" panose="020F0302020204030204" pitchFamily="34" charset="0"/>
            </a:rPr>
            <a:t>as a condition of loan. If so what kind (e.g. life, liability, property)?</a:t>
          </a:r>
          <a:endParaRPr lang="en-US" sz="2000" dirty="0">
            <a:latin typeface="Calibri Light" panose="020F0302020204030204" pitchFamily="34" charset="0"/>
          </a:endParaRPr>
        </a:p>
      </dgm:t>
    </dgm:pt>
    <dgm:pt modelId="{303454A2-8693-4707-BE77-E649FC7001E2}" type="parTrans" cxnId="{CA6C8CE8-A039-4A91-9E7B-E9442E254DC9}">
      <dgm:prSet/>
      <dgm:spPr/>
      <dgm:t>
        <a:bodyPr/>
        <a:lstStyle/>
        <a:p>
          <a:endParaRPr lang="es-MX" sz="4800"/>
        </a:p>
      </dgm:t>
    </dgm:pt>
    <dgm:pt modelId="{3B68639A-49DD-4758-9442-2F76F453AB53}" type="sibTrans" cxnId="{CA6C8CE8-A039-4A91-9E7B-E9442E254DC9}">
      <dgm:prSet/>
      <dgm:spPr/>
      <dgm:t>
        <a:bodyPr/>
        <a:lstStyle/>
        <a:p>
          <a:endParaRPr lang="es-MX" sz="4800"/>
        </a:p>
      </dgm:t>
    </dgm:pt>
    <dgm:pt modelId="{618ACF25-308A-435E-A7B5-A40032B424DC}">
      <dgm:prSet custT="1"/>
      <dgm:spPr/>
      <dgm:t>
        <a:bodyPr/>
        <a:lstStyle/>
        <a:p>
          <a:r>
            <a:rPr lang="en-US" sz="2000" dirty="0" smtClean="0">
              <a:latin typeface="Calibri Light" panose="020F0302020204030204" pitchFamily="34" charset="0"/>
            </a:rPr>
            <a:t>What </a:t>
          </a:r>
          <a:r>
            <a:rPr lang="en-US" sz="2000" b="1" dirty="0" smtClean="0">
              <a:solidFill>
                <a:srgbClr val="6DB43E"/>
              </a:solidFill>
              <a:latin typeface="+mj-lt"/>
            </a:rPr>
            <a:t>post loan support </a:t>
          </a:r>
          <a:r>
            <a:rPr lang="en-US" sz="2000" dirty="0" smtClean="0">
              <a:latin typeface="Calibri Light" panose="020F0302020204030204" pitchFamily="34" charset="0"/>
            </a:rPr>
            <a:t>do you provide such as business training, education, workshops?</a:t>
          </a:r>
          <a:endParaRPr lang="en-US" sz="2000" dirty="0">
            <a:latin typeface="Calibri Light" panose="020F0302020204030204" pitchFamily="34" charset="0"/>
          </a:endParaRPr>
        </a:p>
      </dgm:t>
    </dgm:pt>
    <dgm:pt modelId="{9DAF845B-77CF-42B3-95CA-5298E3CDB305}" type="parTrans" cxnId="{0ECC2ABC-859B-4013-AEA1-7B490417C219}">
      <dgm:prSet/>
      <dgm:spPr/>
      <dgm:t>
        <a:bodyPr/>
        <a:lstStyle/>
        <a:p>
          <a:endParaRPr lang="es-MX" sz="4800"/>
        </a:p>
      </dgm:t>
    </dgm:pt>
    <dgm:pt modelId="{D9416C2A-192E-47BA-BDD3-524DDDD18FCE}" type="sibTrans" cxnId="{0ECC2ABC-859B-4013-AEA1-7B490417C219}">
      <dgm:prSet/>
      <dgm:spPr/>
      <dgm:t>
        <a:bodyPr/>
        <a:lstStyle/>
        <a:p>
          <a:endParaRPr lang="es-MX" sz="4800"/>
        </a:p>
      </dgm:t>
    </dgm:pt>
    <dgm:pt modelId="{DAAB4281-127D-4FEB-A2E2-56EB46795ADD}">
      <dgm:prSet custT="1"/>
      <dgm:spPr/>
      <dgm:t>
        <a:bodyPr/>
        <a:lstStyle/>
        <a:p>
          <a:r>
            <a:rPr lang="en-US" sz="2000" dirty="0" smtClean="0">
              <a:latin typeface="Calibri Light" panose="020F0302020204030204" pitchFamily="34" charset="0"/>
            </a:rPr>
            <a:t>Do you give </a:t>
          </a:r>
          <a:r>
            <a:rPr lang="en-US" sz="2000" b="1" dirty="0" smtClean="0">
              <a:solidFill>
                <a:srgbClr val="6DB43E"/>
              </a:solidFill>
              <a:latin typeface="+mj-lt"/>
            </a:rPr>
            <a:t>loan interest rate discounts</a:t>
          </a:r>
          <a:r>
            <a:rPr lang="en-US" sz="2000" dirty="0" smtClean="0">
              <a:latin typeface="Calibri Light" panose="020F0302020204030204" pitchFamily="34" charset="0"/>
            </a:rPr>
            <a:t> if I have business  account or business credit card with you?</a:t>
          </a:r>
          <a:endParaRPr lang="en-US" sz="2000" dirty="0">
            <a:latin typeface="Calibri Light" panose="020F0302020204030204" pitchFamily="34" charset="0"/>
          </a:endParaRPr>
        </a:p>
      </dgm:t>
    </dgm:pt>
    <dgm:pt modelId="{4CD371A1-E30A-40D7-942C-8787A7C9F07F}" type="parTrans" cxnId="{9EE84117-61AF-4249-84DE-3AF4A00A5FD9}">
      <dgm:prSet/>
      <dgm:spPr/>
      <dgm:t>
        <a:bodyPr/>
        <a:lstStyle/>
        <a:p>
          <a:endParaRPr lang="es-MX" sz="4800"/>
        </a:p>
      </dgm:t>
    </dgm:pt>
    <dgm:pt modelId="{FAD86E12-A32D-4C32-B805-4E308DBDB7E0}" type="sibTrans" cxnId="{9EE84117-61AF-4249-84DE-3AF4A00A5FD9}">
      <dgm:prSet/>
      <dgm:spPr/>
      <dgm:t>
        <a:bodyPr/>
        <a:lstStyle/>
        <a:p>
          <a:endParaRPr lang="es-MX" sz="4800"/>
        </a:p>
      </dgm:t>
    </dgm:pt>
    <dgm:pt modelId="{C4D9D938-38AC-47F9-94C7-0CF351AC1049}" type="pres">
      <dgm:prSet presAssocID="{794E1201-1CFA-4E2E-9E32-B78D0E84F065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0C6E5E1A-0CB8-4D81-9CF9-2B395BEB289B}" type="pres">
      <dgm:prSet presAssocID="{7C19F00B-1B80-41C7-951A-11B2048399EC}" presName="circ1" presStyleLbl="vennNode1" presStyleIdx="0" presStyleCnt="7"/>
      <dgm:spPr>
        <a:solidFill>
          <a:srgbClr val="63CBE5">
            <a:alpha val="50000"/>
          </a:srgbClr>
        </a:solidFill>
      </dgm:spPr>
      <dgm:t>
        <a:bodyPr/>
        <a:lstStyle/>
        <a:p>
          <a:endParaRPr lang="es-MX"/>
        </a:p>
      </dgm:t>
    </dgm:pt>
    <dgm:pt modelId="{B7692321-C346-4285-AA0A-6DF87823675C}" type="pres">
      <dgm:prSet presAssocID="{7C19F00B-1B80-41C7-951A-11B2048399EC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58CA993-E295-4661-85A2-DCF0682C83CF}" type="pres">
      <dgm:prSet presAssocID="{086EE46F-24EA-4260-BFB3-37AADEFAB9EC}" presName="circ2" presStyleLbl="vennNode1" presStyleIdx="1" presStyleCnt="7"/>
      <dgm:spPr>
        <a:solidFill>
          <a:srgbClr val="63CBE5">
            <a:alpha val="50000"/>
          </a:srgbClr>
        </a:solidFill>
      </dgm:spPr>
      <dgm:t>
        <a:bodyPr/>
        <a:lstStyle/>
        <a:p>
          <a:endParaRPr lang="es-MX"/>
        </a:p>
      </dgm:t>
    </dgm:pt>
    <dgm:pt modelId="{B4BC52B0-6954-41EE-AF9B-7CFC47AE4329}" type="pres">
      <dgm:prSet presAssocID="{086EE46F-24EA-4260-BFB3-37AADEFAB9EC}" presName="circ2Tx" presStyleLbl="revTx" presStyleIdx="0" presStyleCnt="0" custLinFactX="-100000" custLinFactY="100000" custLinFactNeighborX="-136527" custLinFactNeighborY="16278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40EB66D-9234-484D-9281-D2174B4F331E}" type="pres">
      <dgm:prSet presAssocID="{CAF37B2A-F68C-4847-9D13-582165DD83E6}" presName="circ3" presStyleLbl="vennNode1" presStyleIdx="2" presStyleCnt="7"/>
      <dgm:spPr>
        <a:solidFill>
          <a:srgbClr val="63CBE5">
            <a:alpha val="50000"/>
          </a:srgbClr>
        </a:solidFill>
      </dgm:spPr>
      <dgm:t>
        <a:bodyPr/>
        <a:lstStyle/>
        <a:p>
          <a:endParaRPr lang="es-MX"/>
        </a:p>
      </dgm:t>
    </dgm:pt>
    <dgm:pt modelId="{9353418A-05CD-4BEB-B3AC-B675F3CEE2FD}" type="pres">
      <dgm:prSet presAssocID="{CAF37B2A-F68C-4847-9D13-582165DD83E6}" presName="circ3Tx" presStyleLbl="revTx" presStyleIdx="0" presStyleCnt="0" custScaleX="119095" custLinFactX="-101362" custLinFactY="-74969" custLinFactNeighborX="-200000" custLinFactNeighborY="-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BBFA5D7-517A-4AB1-9FB9-0E86D24AB87F}" type="pres">
      <dgm:prSet presAssocID="{45702B07-C1D5-4FD4-B254-1F700323F4D3}" presName="circ4" presStyleLbl="vennNode1" presStyleIdx="3" presStyleCnt="7"/>
      <dgm:spPr>
        <a:solidFill>
          <a:srgbClr val="63CBE5">
            <a:alpha val="50000"/>
          </a:srgbClr>
        </a:solidFill>
      </dgm:spPr>
      <dgm:t>
        <a:bodyPr/>
        <a:lstStyle/>
        <a:p>
          <a:endParaRPr lang="es-MX"/>
        </a:p>
      </dgm:t>
    </dgm:pt>
    <dgm:pt modelId="{DCF3F26E-72FE-4342-93DA-EE0CAE3F0AAA}" type="pres">
      <dgm:prSet presAssocID="{45702B07-C1D5-4FD4-B254-1F700323F4D3}" presName="circ4Tx" presStyleLbl="revTx" presStyleIdx="0" presStyleCnt="0" custScaleX="135112" custLinFactY="-46238" custLinFactNeighborX="63055" custLinFactNeighborY="-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1C0F6F8-EBCF-44D7-A741-9C994CF90DD5}" type="pres">
      <dgm:prSet presAssocID="{3E4DB35D-E978-4818-B591-7680943B11B4}" presName="circ5" presStyleLbl="vennNode1" presStyleIdx="4" presStyleCnt="7"/>
      <dgm:spPr>
        <a:solidFill>
          <a:srgbClr val="63CBE5">
            <a:alpha val="50000"/>
          </a:srgbClr>
        </a:solidFill>
      </dgm:spPr>
      <dgm:t>
        <a:bodyPr/>
        <a:lstStyle/>
        <a:p>
          <a:endParaRPr lang="es-MX"/>
        </a:p>
      </dgm:t>
    </dgm:pt>
    <dgm:pt modelId="{A159DE72-37AB-4B1D-B05D-F50CE1AA9681}" type="pres">
      <dgm:prSet presAssocID="{3E4DB35D-E978-4818-B591-7680943B11B4}" presName="circ5Tx" presStyleLbl="revTx" presStyleIdx="0" presStyleCnt="0" custScaleX="148995" custLinFactX="100000" custLinFactY="-117237" custLinFactNeighborX="141999" custLinFactNeighborY="-2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05C21F5-0519-4B15-B513-1E4C08D7F548}" type="pres">
      <dgm:prSet presAssocID="{618ACF25-308A-435E-A7B5-A40032B424DC}" presName="circ6" presStyleLbl="vennNode1" presStyleIdx="5" presStyleCnt="7"/>
      <dgm:spPr>
        <a:solidFill>
          <a:srgbClr val="63CBE5">
            <a:alpha val="50000"/>
          </a:srgbClr>
        </a:solidFill>
      </dgm:spPr>
      <dgm:t>
        <a:bodyPr/>
        <a:lstStyle/>
        <a:p>
          <a:endParaRPr lang="es-MX"/>
        </a:p>
      </dgm:t>
    </dgm:pt>
    <dgm:pt modelId="{8CA56E96-5837-49C6-88C4-35C19B1ED9AE}" type="pres">
      <dgm:prSet presAssocID="{618ACF25-308A-435E-A7B5-A40032B424DC}" presName="circ6Tx" presStyleLbl="revTx" presStyleIdx="0" presStyleCnt="0" custScaleX="157231" custLinFactNeighborX="-22770" custLinFactNeighborY="-1852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FEC8C48-E63C-4F3F-8DF6-E93292F5ABEE}" type="pres">
      <dgm:prSet presAssocID="{DAAB4281-127D-4FEB-A2E2-56EB46795ADD}" presName="circ7" presStyleLbl="vennNode1" presStyleIdx="6" presStyleCnt="7"/>
      <dgm:spPr>
        <a:solidFill>
          <a:srgbClr val="63CBE5">
            <a:alpha val="50000"/>
          </a:srgbClr>
        </a:solidFill>
      </dgm:spPr>
      <dgm:t>
        <a:bodyPr/>
        <a:lstStyle/>
        <a:p>
          <a:endParaRPr lang="es-MX"/>
        </a:p>
      </dgm:t>
    </dgm:pt>
    <dgm:pt modelId="{FE1A668F-81E8-4BD8-88EC-F79F4DEB1EFF}" type="pres">
      <dgm:prSet presAssocID="{DAAB4281-127D-4FEB-A2E2-56EB46795ADD}" presName="circ7Tx" presStyleLbl="revTx" presStyleIdx="0" presStyleCnt="0" custScaleX="180668" custLinFactX="100000" custLinFactY="100000" custLinFactNeighborX="182360" custLinFactNeighborY="16818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CCD183E-68F0-4D62-A4C1-0C46E51641BB}" type="presOf" srcId="{3E4DB35D-E978-4818-B591-7680943B11B4}" destId="{A159DE72-37AB-4B1D-B05D-F50CE1AA9681}" srcOrd="0" destOrd="0" presId="urn:microsoft.com/office/officeart/2005/8/layout/venn1"/>
    <dgm:cxn modelId="{33263EA7-5713-4224-9C22-43029F184569}" type="presOf" srcId="{618ACF25-308A-435E-A7B5-A40032B424DC}" destId="{8CA56E96-5837-49C6-88C4-35C19B1ED9AE}" srcOrd="0" destOrd="0" presId="urn:microsoft.com/office/officeart/2005/8/layout/venn1"/>
    <dgm:cxn modelId="{CA6C8CE8-A039-4A91-9E7B-E9442E254DC9}" srcId="{794E1201-1CFA-4E2E-9E32-B78D0E84F065}" destId="{3E4DB35D-E978-4818-B591-7680943B11B4}" srcOrd="4" destOrd="0" parTransId="{303454A2-8693-4707-BE77-E649FC7001E2}" sibTransId="{3B68639A-49DD-4758-9442-2F76F453AB53}"/>
    <dgm:cxn modelId="{4ACA1D0F-B182-4153-98B7-7DA1DCB20E4E}" type="presOf" srcId="{7C19F00B-1B80-41C7-951A-11B2048399EC}" destId="{B7692321-C346-4285-AA0A-6DF87823675C}" srcOrd="0" destOrd="0" presId="urn:microsoft.com/office/officeart/2005/8/layout/venn1"/>
    <dgm:cxn modelId="{CF10048E-94AE-41DE-9FA2-4E89D4AA2627}" srcId="{794E1201-1CFA-4E2E-9E32-B78D0E84F065}" destId="{086EE46F-24EA-4260-BFB3-37AADEFAB9EC}" srcOrd="1" destOrd="0" parTransId="{A2528F63-2DD8-49B4-BF30-6719DBA1BAF2}" sibTransId="{BEEAB8AA-CAAB-4F87-87D6-98B9290B5EBA}"/>
    <dgm:cxn modelId="{15C14FF9-8D8F-43E9-BC44-BDC29E015CCA}" type="presOf" srcId="{086EE46F-24EA-4260-BFB3-37AADEFAB9EC}" destId="{B4BC52B0-6954-41EE-AF9B-7CFC47AE4329}" srcOrd="0" destOrd="0" presId="urn:microsoft.com/office/officeart/2005/8/layout/venn1"/>
    <dgm:cxn modelId="{35CA5A6A-302D-482C-90AF-0088B79048DB}" type="presOf" srcId="{DAAB4281-127D-4FEB-A2E2-56EB46795ADD}" destId="{FE1A668F-81E8-4BD8-88EC-F79F4DEB1EFF}" srcOrd="0" destOrd="0" presId="urn:microsoft.com/office/officeart/2005/8/layout/venn1"/>
    <dgm:cxn modelId="{7852104D-C740-4542-8926-ECAE5DD3B10C}" type="presOf" srcId="{CAF37B2A-F68C-4847-9D13-582165DD83E6}" destId="{9353418A-05CD-4BEB-B3AC-B675F3CEE2FD}" srcOrd="0" destOrd="0" presId="urn:microsoft.com/office/officeart/2005/8/layout/venn1"/>
    <dgm:cxn modelId="{0ECC2ABC-859B-4013-AEA1-7B490417C219}" srcId="{794E1201-1CFA-4E2E-9E32-B78D0E84F065}" destId="{618ACF25-308A-435E-A7B5-A40032B424DC}" srcOrd="5" destOrd="0" parTransId="{9DAF845B-77CF-42B3-95CA-5298E3CDB305}" sibTransId="{D9416C2A-192E-47BA-BDD3-524DDDD18FCE}"/>
    <dgm:cxn modelId="{61CBBDC8-E70B-439A-8CA8-1A27F1AFCF89}" type="presOf" srcId="{794E1201-1CFA-4E2E-9E32-B78D0E84F065}" destId="{C4D9D938-38AC-47F9-94C7-0CF351AC1049}" srcOrd="0" destOrd="0" presId="urn:microsoft.com/office/officeart/2005/8/layout/venn1"/>
    <dgm:cxn modelId="{9EE84117-61AF-4249-84DE-3AF4A00A5FD9}" srcId="{794E1201-1CFA-4E2E-9E32-B78D0E84F065}" destId="{DAAB4281-127D-4FEB-A2E2-56EB46795ADD}" srcOrd="6" destOrd="0" parTransId="{4CD371A1-E30A-40D7-942C-8787A7C9F07F}" sibTransId="{FAD86E12-A32D-4C32-B805-4E308DBDB7E0}"/>
    <dgm:cxn modelId="{80132807-5565-46BF-AF84-79B90497C085}" srcId="{794E1201-1CFA-4E2E-9E32-B78D0E84F065}" destId="{45702B07-C1D5-4FD4-B254-1F700323F4D3}" srcOrd="3" destOrd="0" parTransId="{80691493-8766-44F6-A14A-2412D0C7CF90}" sibTransId="{3EB41602-01BB-45CD-9201-DC70AF15BD47}"/>
    <dgm:cxn modelId="{454ABB1C-3EEB-44A4-A9E1-396B851031FC}" srcId="{794E1201-1CFA-4E2E-9E32-B78D0E84F065}" destId="{CAF37B2A-F68C-4847-9D13-582165DD83E6}" srcOrd="2" destOrd="0" parTransId="{171A676A-7D0B-46BD-8093-66201D958A06}" sibTransId="{66A80FD3-D681-4668-B17D-7C9C19E1F43B}"/>
    <dgm:cxn modelId="{9E02DA6E-D000-4037-A564-F8F1B58BB7F1}" type="presOf" srcId="{45702B07-C1D5-4FD4-B254-1F700323F4D3}" destId="{DCF3F26E-72FE-4342-93DA-EE0CAE3F0AAA}" srcOrd="0" destOrd="0" presId="urn:microsoft.com/office/officeart/2005/8/layout/venn1"/>
    <dgm:cxn modelId="{D1DC18B7-F8FE-4631-83AF-3BCF31528270}" srcId="{794E1201-1CFA-4E2E-9E32-B78D0E84F065}" destId="{7C19F00B-1B80-41C7-951A-11B2048399EC}" srcOrd="0" destOrd="0" parTransId="{0683D356-6913-4255-9FF5-011321CBBCE1}" sibTransId="{A5E2F70B-4DFB-4AF6-A6CC-FF8AF209A647}"/>
    <dgm:cxn modelId="{CE355798-ED86-4724-A9E5-0BE0E509D53F}" type="presParOf" srcId="{C4D9D938-38AC-47F9-94C7-0CF351AC1049}" destId="{0C6E5E1A-0CB8-4D81-9CF9-2B395BEB289B}" srcOrd="0" destOrd="0" presId="urn:microsoft.com/office/officeart/2005/8/layout/venn1"/>
    <dgm:cxn modelId="{A0BC0084-5735-4268-AAB4-646D80A7ABE9}" type="presParOf" srcId="{C4D9D938-38AC-47F9-94C7-0CF351AC1049}" destId="{B7692321-C346-4285-AA0A-6DF87823675C}" srcOrd="1" destOrd="0" presId="urn:microsoft.com/office/officeart/2005/8/layout/venn1"/>
    <dgm:cxn modelId="{D98BC7E4-75D1-4F04-A8B3-17396A7C327B}" type="presParOf" srcId="{C4D9D938-38AC-47F9-94C7-0CF351AC1049}" destId="{D58CA993-E295-4661-85A2-DCF0682C83CF}" srcOrd="2" destOrd="0" presId="urn:microsoft.com/office/officeart/2005/8/layout/venn1"/>
    <dgm:cxn modelId="{2FC8CB83-0729-4610-AB48-B1FA7D80C1F0}" type="presParOf" srcId="{C4D9D938-38AC-47F9-94C7-0CF351AC1049}" destId="{B4BC52B0-6954-41EE-AF9B-7CFC47AE4329}" srcOrd="3" destOrd="0" presId="urn:microsoft.com/office/officeart/2005/8/layout/venn1"/>
    <dgm:cxn modelId="{0DD6CA2E-4749-4CCE-BA76-B0D19E930C9D}" type="presParOf" srcId="{C4D9D938-38AC-47F9-94C7-0CF351AC1049}" destId="{B40EB66D-9234-484D-9281-D2174B4F331E}" srcOrd="4" destOrd="0" presId="urn:microsoft.com/office/officeart/2005/8/layout/venn1"/>
    <dgm:cxn modelId="{92B3D3E2-3D34-4EE4-863B-195E88CCD107}" type="presParOf" srcId="{C4D9D938-38AC-47F9-94C7-0CF351AC1049}" destId="{9353418A-05CD-4BEB-B3AC-B675F3CEE2FD}" srcOrd="5" destOrd="0" presId="urn:microsoft.com/office/officeart/2005/8/layout/venn1"/>
    <dgm:cxn modelId="{901F3EE8-45FD-4EF7-AEE8-F7764B6ADC72}" type="presParOf" srcId="{C4D9D938-38AC-47F9-94C7-0CF351AC1049}" destId="{0BBFA5D7-517A-4AB1-9FB9-0E86D24AB87F}" srcOrd="6" destOrd="0" presId="urn:microsoft.com/office/officeart/2005/8/layout/venn1"/>
    <dgm:cxn modelId="{04C69AFF-32AB-470E-89DA-EF7B2DC597CD}" type="presParOf" srcId="{C4D9D938-38AC-47F9-94C7-0CF351AC1049}" destId="{DCF3F26E-72FE-4342-93DA-EE0CAE3F0AAA}" srcOrd="7" destOrd="0" presId="urn:microsoft.com/office/officeart/2005/8/layout/venn1"/>
    <dgm:cxn modelId="{249B969E-5E4C-437F-ACAD-53E5E55354F5}" type="presParOf" srcId="{C4D9D938-38AC-47F9-94C7-0CF351AC1049}" destId="{D1C0F6F8-EBCF-44D7-A741-9C994CF90DD5}" srcOrd="8" destOrd="0" presId="urn:microsoft.com/office/officeart/2005/8/layout/venn1"/>
    <dgm:cxn modelId="{BA801532-7FFA-4F0F-8E05-6D15462C7861}" type="presParOf" srcId="{C4D9D938-38AC-47F9-94C7-0CF351AC1049}" destId="{A159DE72-37AB-4B1D-B05D-F50CE1AA9681}" srcOrd="9" destOrd="0" presId="urn:microsoft.com/office/officeart/2005/8/layout/venn1"/>
    <dgm:cxn modelId="{4B176822-5FAB-4344-ADB0-0CBB567D72AA}" type="presParOf" srcId="{C4D9D938-38AC-47F9-94C7-0CF351AC1049}" destId="{405C21F5-0519-4B15-B513-1E4C08D7F548}" srcOrd="10" destOrd="0" presId="urn:microsoft.com/office/officeart/2005/8/layout/venn1"/>
    <dgm:cxn modelId="{6FA92CAC-9FFB-4F4A-BD94-C445353C13B1}" type="presParOf" srcId="{C4D9D938-38AC-47F9-94C7-0CF351AC1049}" destId="{8CA56E96-5837-49C6-88C4-35C19B1ED9AE}" srcOrd="11" destOrd="0" presId="urn:microsoft.com/office/officeart/2005/8/layout/venn1"/>
    <dgm:cxn modelId="{C9635EC5-A9E5-4754-B4BD-BB2CD0BEDC38}" type="presParOf" srcId="{C4D9D938-38AC-47F9-94C7-0CF351AC1049}" destId="{CFEC8C48-E63C-4F3F-8DF6-E93292F5ABEE}" srcOrd="12" destOrd="0" presId="urn:microsoft.com/office/officeart/2005/8/layout/venn1"/>
    <dgm:cxn modelId="{6A4D51F6-2C56-4F2F-9B19-3871059FD3BB}" type="presParOf" srcId="{C4D9D938-38AC-47F9-94C7-0CF351AC1049}" destId="{FE1A668F-81E8-4BD8-88EC-F79F4DEB1EFF}" srcOrd="1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6E5E1A-0CB8-4D81-9CF9-2B395BEB289B}">
      <dsp:nvSpPr>
        <dsp:cNvPr id="0" name=""/>
        <dsp:cNvSpPr/>
      </dsp:nvSpPr>
      <dsp:spPr>
        <a:xfrm>
          <a:off x="4033007" y="1125230"/>
          <a:ext cx="1441496" cy="1441673"/>
        </a:xfrm>
        <a:prstGeom prst="ellipse">
          <a:avLst/>
        </a:prstGeom>
        <a:solidFill>
          <a:srgbClr val="63CBE5">
            <a:alpha val="50000"/>
          </a:srgb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B7692321-C346-4285-AA0A-6DF87823675C}">
      <dsp:nvSpPr>
        <dsp:cNvPr id="0" name=""/>
        <dsp:cNvSpPr/>
      </dsp:nvSpPr>
      <dsp:spPr>
        <a:xfrm>
          <a:off x="3927898" y="0"/>
          <a:ext cx="1651715" cy="883920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Calibri Light" panose="020F0302020204030204" pitchFamily="34" charset="0"/>
            </a:rPr>
            <a:t>Is </a:t>
          </a:r>
          <a:r>
            <a:rPr lang="en-US" sz="2000" b="1" kern="1200" dirty="0" smtClean="0">
              <a:solidFill>
                <a:srgbClr val="6DB43E"/>
              </a:solidFill>
              <a:latin typeface="+mj-lt"/>
            </a:rPr>
            <a:t>Interest</a:t>
          </a:r>
          <a:r>
            <a:rPr lang="en-US" sz="2000" b="1" kern="1200" dirty="0" smtClean="0">
              <a:solidFill>
                <a:srgbClr val="6DB43E"/>
              </a:solidFill>
              <a:latin typeface="Calibri Light" panose="020F0302020204030204" pitchFamily="34" charset="0"/>
            </a:rPr>
            <a:t> </a:t>
          </a:r>
          <a:r>
            <a:rPr lang="en-US" sz="2000" b="1" kern="1200" dirty="0" smtClean="0">
              <a:solidFill>
                <a:srgbClr val="6DB43E"/>
              </a:solidFill>
              <a:latin typeface="+mj-lt"/>
            </a:rPr>
            <a:t>Rate</a:t>
          </a:r>
          <a:r>
            <a:rPr lang="en-US" sz="2000" b="1" kern="1200" dirty="0" smtClean="0">
              <a:solidFill>
                <a:srgbClr val="6DB43E"/>
              </a:solidFill>
              <a:latin typeface="Calibri Light" panose="020F0302020204030204" pitchFamily="34" charset="0"/>
            </a:rPr>
            <a:t> </a:t>
          </a:r>
          <a:r>
            <a:rPr lang="en-US" sz="2000" kern="1200" dirty="0" smtClean="0">
              <a:latin typeface="Calibri Light" panose="020F0302020204030204" pitchFamily="34" charset="0"/>
            </a:rPr>
            <a:t>on loan fixed or variable?</a:t>
          </a:r>
          <a:endParaRPr lang="en-US" sz="2000" kern="1200" dirty="0">
            <a:latin typeface="Calibri Light" panose="020F0302020204030204" pitchFamily="34" charset="0"/>
          </a:endParaRPr>
        </a:p>
      </dsp:txBody>
      <dsp:txXfrm>
        <a:off x="3927898" y="0"/>
        <a:ext cx="1651715" cy="883920"/>
      </dsp:txXfrm>
    </dsp:sp>
    <dsp:sp modelId="{D58CA993-E295-4661-85A2-DCF0682C83CF}">
      <dsp:nvSpPr>
        <dsp:cNvPr id="0" name=""/>
        <dsp:cNvSpPr/>
      </dsp:nvSpPr>
      <dsp:spPr>
        <a:xfrm>
          <a:off x="4455846" y="1328531"/>
          <a:ext cx="1441496" cy="1441673"/>
        </a:xfrm>
        <a:prstGeom prst="ellipse">
          <a:avLst/>
        </a:prstGeom>
        <a:solidFill>
          <a:srgbClr val="63CBE5">
            <a:alpha val="50000"/>
          </a:srgb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B4BC52B0-6954-41EE-AF9B-7CFC47AE4329}">
      <dsp:nvSpPr>
        <dsp:cNvPr id="0" name=""/>
        <dsp:cNvSpPr/>
      </dsp:nvSpPr>
      <dsp:spPr>
        <a:xfrm>
          <a:off x="2381471" y="3394765"/>
          <a:ext cx="1561621" cy="972312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Calibri Light" panose="020F0302020204030204" pitchFamily="34" charset="0"/>
            </a:rPr>
            <a:t>How much or % of loan are </a:t>
          </a:r>
          <a:r>
            <a:rPr lang="en-US" sz="2000" b="1" kern="1200" dirty="0" smtClean="0">
              <a:solidFill>
                <a:srgbClr val="6DB43E"/>
              </a:solidFill>
              <a:latin typeface="+mj-lt"/>
            </a:rPr>
            <a:t>closing costs</a:t>
          </a:r>
          <a:r>
            <a:rPr lang="en-US" sz="2000" kern="1200" dirty="0" smtClean="0">
              <a:latin typeface="Calibri Light" panose="020F0302020204030204" pitchFamily="34" charset="0"/>
            </a:rPr>
            <a:t>?</a:t>
          </a:r>
          <a:endParaRPr lang="en-US" sz="2000" kern="1200" dirty="0">
            <a:latin typeface="Calibri Light" panose="020F0302020204030204" pitchFamily="34" charset="0"/>
          </a:endParaRPr>
        </a:p>
      </dsp:txBody>
      <dsp:txXfrm>
        <a:off x="2381471" y="3394765"/>
        <a:ext cx="1561621" cy="972312"/>
      </dsp:txXfrm>
    </dsp:sp>
    <dsp:sp modelId="{B40EB66D-9234-484D-9281-D2174B4F331E}">
      <dsp:nvSpPr>
        <dsp:cNvPr id="0" name=""/>
        <dsp:cNvSpPr/>
      </dsp:nvSpPr>
      <dsp:spPr>
        <a:xfrm>
          <a:off x="4559754" y="1785960"/>
          <a:ext cx="1441496" cy="1441673"/>
        </a:xfrm>
        <a:prstGeom prst="ellipse">
          <a:avLst/>
        </a:prstGeom>
        <a:solidFill>
          <a:srgbClr val="63CBE5">
            <a:alpha val="50000"/>
          </a:srgb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9353418A-05CD-4BEB-B3AC-B675F3CEE2FD}">
      <dsp:nvSpPr>
        <dsp:cNvPr id="0" name=""/>
        <dsp:cNvSpPr/>
      </dsp:nvSpPr>
      <dsp:spPr>
        <a:xfrm>
          <a:off x="1463423" y="259973"/>
          <a:ext cx="1824047" cy="1038606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Calibri Light" panose="020F0302020204030204" pitchFamily="34" charset="0"/>
            </a:rPr>
            <a:t>Is there a </a:t>
          </a:r>
          <a:r>
            <a:rPr lang="en-US" sz="2000" b="1" kern="1200" dirty="0" smtClean="0">
              <a:solidFill>
                <a:srgbClr val="6DB43E"/>
              </a:solidFill>
              <a:latin typeface="+mj-lt"/>
            </a:rPr>
            <a:t>penalty</a:t>
          </a:r>
          <a:r>
            <a:rPr lang="en-US" sz="2000" kern="1200" dirty="0" smtClean="0">
              <a:solidFill>
                <a:srgbClr val="6DB43E"/>
              </a:solidFill>
              <a:latin typeface="Calibri Light" panose="020F0302020204030204" pitchFamily="34" charset="0"/>
            </a:rPr>
            <a:t> </a:t>
          </a:r>
          <a:r>
            <a:rPr lang="en-US" sz="2000" kern="1200" dirty="0" smtClean="0">
              <a:latin typeface="Calibri Light" panose="020F0302020204030204" pitchFamily="34" charset="0"/>
            </a:rPr>
            <a:t>for early payment?</a:t>
          </a:r>
          <a:endParaRPr lang="en-US" sz="2000" kern="1200" dirty="0">
            <a:latin typeface="Calibri Light" panose="020F0302020204030204" pitchFamily="34" charset="0"/>
          </a:endParaRPr>
        </a:p>
      </dsp:txBody>
      <dsp:txXfrm>
        <a:off x="1463423" y="259973"/>
        <a:ext cx="1824047" cy="1038606"/>
      </dsp:txXfrm>
    </dsp:sp>
    <dsp:sp modelId="{0BBFA5D7-517A-4AB1-9FB9-0E86D24AB87F}">
      <dsp:nvSpPr>
        <dsp:cNvPr id="0" name=""/>
        <dsp:cNvSpPr/>
      </dsp:nvSpPr>
      <dsp:spPr>
        <a:xfrm>
          <a:off x="4267250" y="2152787"/>
          <a:ext cx="1441496" cy="1441673"/>
        </a:xfrm>
        <a:prstGeom prst="ellipse">
          <a:avLst/>
        </a:prstGeom>
        <a:solidFill>
          <a:srgbClr val="63CBE5">
            <a:alpha val="50000"/>
          </a:srgb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DCF3F26E-72FE-4342-93DA-EE0CAE3F0AAA}">
      <dsp:nvSpPr>
        <dsp:cNvPr id="0" name=""/>
        <dsp:cNvSpPr/>
      </dsp:nvSpPr>
      <dsp:spPr>
        <a:xfrm>
          <a:off x="6316111" y="2079812"/>
          <a:ext cx="2231665" cy="950214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Calibri Light" panose="020F0302020204030204" pitchFamily="34" charset="0"/>
            </a:rPr>
            <a:t>Is there a </a:t>
          </a:r>
          <a:r>
            <a:rPr lang="en-US" sz="2000" b="1" kern="1200" dirty="0" smtClean="0">
              <a:solidFill>
                <a:srgbClr val="6DB43E"/>
              </a:solidFill>
              <a:latin typeface="+mj-lt"/>
            </a:rPr>
            <a:t>monthly service fee </a:t>
          </a:r>
          <a:r>
            <a:rPr lang="en-US" sz="2000" kern="1200" dirty="0" smtClean="0">
              <a:latin typeface="Calibri Light" panose="020F0302020204030204" pitchFamily="34" charset="0"/>
            </a:rPr>
            <a:t>for my  loan?</a:t>
          </a:r>
          <a:endParaRPr lang="en-US" sz="2000" kern="1200" dirty="0">
            <a:latin typeface="Calibri Light" panose="020F0302020204030204" pitchFamily="34" charset="0"/>
          </a:endParaRPr>
        </a:p>
      </dsp:txBody>
      <dsp:txXfrm>
        <a:off x="6316111" y="2079812"/>
        <a:ext cx="2231665" cy="950214"/>
      </dsp:txXfrm>
    </dsp:sp>
    <dsp:sp modelId="{D1C0F6F8-EBCF-44D7-A741-9C994CF90DD5}">
      <dsp:nvSpPr>
        <dsp:cNvPr id="0" name=""/>
        <dsp:cNvSpPr/>
      </dsp:nvSpPr>
      <dsp:spPr>
        <a:xfrm>
          <a:off x="3798763" y="2152787"/>
          <a:ext cx="1441496" cy="1441673"/>
        </a:xfrm>
        <a:prstGeom prst="ellipse">
          <a:avLst/>
        </a:prstGeom>
        <a:solidFill>
          <a:srgbClr val="63CBE5">
            <a:alpha val="50000"/>
          </a:srgb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A159DE72-37AB-4B1D-B05D-F50CE1AA9681}">
      <dsp:nvSpPr>
        <dsp:cNvPr id="0" name=""/>
        <dsp:cNvSpPr/>
      </dsp:nvSpPr>
      <dsp:spPr>
        <a:xfrm>
          <a:off x="5883703" y="454955"/>
          <a:ext cx="2460972" cy="950214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Calibri Light" panose="020F0302020204030204" pitchFamily="34" charset="0"/>
            </a:rPr>
            <a:t>Must I have </a:t>
          </a:r>
          <a:r>
            <a:rPr lang="en-US" sz="2000" b="1" kern="1200" dirty="0" smtClean="0">
              <a:solidFill>
                <a:srgbClr val="6DB43E"/>
              </a:solidFill>
              <a:latin typeface="+mj-lt"/>
            </a:rPr>
            <a:t>insurance</a:t>
          </a:r>
          <a:r>
            <a:rPr lang="en-US" sz="2000" kern="1200" dirty="0" smtClean="0">
              <a:solidFill>
                <a:srgbClr val="6DB43E"/>
              </a:solidFill>
              <a:latin typeface="Calibri Light" panose="020F0302020204030204" pitchFamily="34" charset="0"/>
            </a:rPr>
            <a:t> </a:t>
          </a:r>
          <a:r>
            <a:rPr lang="en-US" sz="2000" kern="1200" dirty="0" smtClean="0">
              <a:latin typeface="Calibri Light" panose="020F0302020204030204" pitchFamily="34" charset="0"/>
            </a:rPr>
            <a:t>as a condition of loan. If so what kind (e.g. life, liability, property)?</a:t>
          </a:r>
          <a:endParaRPr lang="en-US" sz="2000" kern="1200" dirty="0">
            <a:latin typeface="Calibri Light" panose="020F0302020204030204" pitchFamily="34" charset="0"/>
          </a:endParaRPr>
        </a:p>
      </dsp:txBody>
      <dsp:txXfrm>
        <a:off x="5883703" y="454955"/>
        <a:ext cx="2460972" cy="950214"/>
      </dsp:txXfrm>
    </dsp:sp>
    <dsp:sp modelId="{405C21F5-0519-4B15-B513-1E4C08D7F548}">
      <dsp:nvSpPr>
        <dsp:cNvPr id="0" name=""/>
        <dsp:cNvSpPr/>
      </dsp:nvSpPr>
      <dsp:spPr>
        <a:xfrm>
          <a:off x="3506260" y="1785960"/>
          <a:ext cx="1441496" cy="1441673"/>
        </a:xfrm>
        <a:prstGeom prst="ellipse">
          <a:avLst/>
        </a:prstGeom>
        <a:solidFill>
          <a:srgbClr val="63CBE5">
            <a:alpha val="50000"/>
          </a:srgb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8CA56E96-5837-49C6-88C4-35C19B1ED9AE}">
      <dsp:nvSpPr>
        <dsp:cNvPr id="0" name=""/>
        <dsp:cNvSpPr/>
      </dsp:nvSpPr>
      <dsp:spPr>
        <a:xfrm>
          <a:off x="963622" y="1884831"/>
          <a:ext cx="2408134" cy="1038606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Calibri Light" panose="020F0302020204030204" pitchFamily="34" charset="0"/>
            </a:rPr>
            <a:t>What </a:t>
          </a:r>
          <a:r>
            <a:rPr lang="en-US" sz="2000" b="1" kern="1200" dirty="0" smtClean="0">
              <a:solidFill>
                <a:srgbClr val="6DB43E"/>
              </a:solidFill>
              <a:latin typeface="+mj-lt"/>
            </a:rPr>
            <a:t>post loan support </a:t>
          </a:r>
          <a:r>
            <a:rPr lang="en-US" sz="2000" kern="1200" dirty="0" smtClean="0">
              <a:latin typeface="Calibri Light" panose="020F0302020204030204" pitchFamily="34" charset="0"/>
            </a:rPr>
            <a:t>do you provide such as business training, education, workshops?</a:t>
          </a:r>
          <a:endParaRPr lang="en-US" sz="2000" kern="1200" dirty="0">
            <a:latin typeface="Calibri Light" panose="020F0302020204030204" pitchFamily="34" charset="0"/>
          </a:endParaRPr>
        </a:p>
      </dsp:txBody>
      <dsp:txXfrm>
        <a:off x="963622" y="1884831"/>
        <a:ext cx="2408134" cy="1038606"/>
      </dsp:txXfrm>
    </dsp:sp>
    <dsp:sp modelId="{CFEC8C48-E63C-4F3F-8DF6-E93292F5ABEE}">
      <dsp:nvSpPr>
        <dsp:cNvPr id="0" name=""/>
        <dsp:cNvSpPr/>
      </dsp:nvSpPr>
      <dsp:spPr>
        <a:xfrm>
          <a:off x="3610168" y="1328531"/>
          <a:ext cx="1441496" cy="1441673"/>
        </a:xfrm>
        <a:prstGeom prst="ellipse">
          <a:avLst/>
        </a:prstGeom>
        <a:solidFill>
          <a:srgbClr val="63CBE5">
            <a:alpha val="50000"/>
          </a:srgb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FE1A668F-81E8-4BD8-88EC-F79F4DEB1EFF}">
      <dsp:nvSpPr>
        <dsp:cNvPr id="0" name=""/>
        <dsp:cNvSpPr/>
      </dsp:nvSpPr>
      <dsp:spPr>
        <a:xfrm>
          <a:off x="5650292" y="3447288"/>
          <a:ext cx="2821350" cy="972312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Calibri Light" panose="020F0302020204030204" pitchFamily="34" charset="0"/>
            </a:rPr>
            <a:t>Do you give </a:t>
          </a:r>
          <a:r>
            <a:rPr lang="en-US" sz="2000" b="1" kern="1200" dirty="0" smtClean="0">
              <a:solidFill>
                <a:srgbClr val="6DB43E"/>
              </a:solidFill>
              <a:latin typeface="+mj-lt"/>
            </a:rPr>
            <a:t>loan interest rate discounts</a:t>
          </a:r>
          <a:r>
            <a:rPr lang="en-US" sz="2000" kern="1200" dirty="0" smtClean="0">
              <a:latin typeface="Calibri Light" panose="020F0302020204030204" pitchFamily="34" charset="0"/>
            </a:rPr>
            <a:t> if I have business  account or business credit card with you?</a:t>
          </a:r>
          <a:endParaRPr lang="en-US" sz="2000" kern="1200" dirty="0">
            <a:latin typeface="Calibri Light" panose="020F0302020204030204" pitchFamily="34" charset="0"/>
          </a:endParaRPr>
        </a:p>
      </dsp:txBody>
      <dsp:txXfrm>
        <a:off x="5650292" y="3447288"/>
        <a:ext cx="2821350" cy="9723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64B90D-4626-4BB2-8EB2-205EE9C1B4E0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2EE7AD-9308-4A52-8A9A-D8850A2527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093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018870-0974-43DD-98C9-3B9003BC450C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73438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D54A9-359B-444A-937B-397F7E28F6B4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987FD-898D-40B3-8BAB-6C847C079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91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D54A9-359B-444A-937B-397F7E28F6B4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987FD-898D-40B3-8BAB-6C847C079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5317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D54A9-359B-444A-937B-397F7E28F6B4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987FD-898D-40B3-8BAB-6C847C079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311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D54A9-359B-444A-937B-397F7E28F6B4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987FD-898D-40B3-8BAB-6C847C079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853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D54A9-359B-444A-937B-397F7E28F6B4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987FD-898D-40B3-8BAB-6C847C079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718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D54A9-359B-444A-937B-397F7E28F6B4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987FD-898D-40B3-8BAB-6C847C079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0039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D54A9-359B-444A-937B-397F7E28F6B4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987FD-898D-40B3-8BAB-6C847C079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944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D54A9-359B-444A-937B-397F7E28F6B4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987FD-898D-40B3-8BAB-6C847C079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518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D54A9-359B-444A-937B-397F7E28F6B4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987FD-898D-40B3-8BAB-6C847C079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33415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D54A9-359B-444A-937B-397F7E28F6B4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987FD-898D-40B3-8BAB-6C847C079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667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D54A9-359B-444A-937B-397F7E28F6B4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987FD-898D-40B3-8BAB-6C847C079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356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7D54A9-359B-444A-937B-397F7E28F6B4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3987FD-898D-40B3-8BAB-6C847C079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368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mailto:jrogers@peoplefund.org" TargetMode="External"/><Relationship Id="rId3" Type="http://schemas.openxmlformats.org/officeDocument/2006/relationships/hyperlink" Target="mailto:rocio@peoplefund.org" TargetMode="External"/><Relationship Id="rId7" Type="http://schemas.openxmlformats.org/officeDocument/2006/relationships/image" Target="../media/image15.png"/><Relationship Id="rId2" Type="http://schemas.openxmlformats.org/officeDocument/2006/relationships/hyperlink" Target="mailto:gary@peoplefund.org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hyperlink" Target="https://peoplefund.org/get-a-loan/" TargetMode="External"/><Relationship Id="rId10" Type="http://schemas.openxmlformats.org/officeDocument/2006/relationships/hyperlink" Target="mailto:jramos@peoplefund.org" TargetMode="External"/><Relationship Id="rId4" Type="http://schemas.openxmlformats.org/officeDocument/2006/relationships/hyperlink" Target="mailto:amber@peoplefund.org" TargetMode="External"/><Relationship Id="rId9" Type="http://schemas.openxmlformats.org/officeDocument/2006/relationships/hyperlink" Target="mailto:ksobel@peoplefund.org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microsoft.com/office/2007/relationships/hdphoto" Target="../media/hdphoto1.wdp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14.jpeg"/><Relationship Id="rId4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2">
            <a:lum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83" b="8735"/>
          <a:stretch/>
        </p:blipFill>
        <p:spPr bwMode="auto">
          <a:xfrm>
            <a:off x="1259435" y="2636218"/>
            <a:ext cx="6385279" cy="1861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6" y="5630254"/>
            <a:ext cx="9144000" cy="1186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080"/>
          <a:stretch/>
        </p:blipFill>
        <p:spPr>
          <a:xfrm>
            <a:off x="981456" y="152400"/>
            <a:ext cx="7552944" cy="2590718"/>
          </a:xfrm>
        </p:spPr>
      </p:pic>
      <p:sp>
        <p:nvSpPr>
          <p:cNvPr id="13" name="TextBox 12"/>
          <p:cNvSpPr txBox="1"/>
          <p:nvPr/>
        </p:nvSpPr>
        <p:spPr>
          <a:xfrm>
            <a:off x="1600200" y="4497860"/>
            <a:ext cx="61395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63CBE5"/>
                </a:solidFill>
              </a:rPr>
              <a:t>Access to Capital for Entrepreneurs</a:t>
            </a:r>
            <a:endParaRPr lang="en-US" sz="3200" b="1" dirty="0">
              <a:solidFill>
                <a:srgbClr val="63CBE5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654117" y="5026242"/>
            <a:ext cx="359592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prstClr val="black"/>
                </a:solidFill>
                <a:cs typeface="Times New Roman" pitchFamily="18" charset="0"/>
              </a:rPr>
              <a:t>    Katherine Sobel	</a:t>
            </a:r>
          </a:p>
          <a:p>
            <a:pPr algn="ctr"/>
            <a:r>
              <a:rPr lang="en-US" dirty="0" smtClean="0">
                <a:solidFill>
                  <a:prstClr val="black"/>
                </a:solidFill>
                <a:latin typeface="Calibri Light" panose="020F0302020204030204" pitchFamily="34" charset="0"/>
                <a:cs typeface="Times New Roman" pitchFamily="18" charset="0"/>
              </a:rPr>
              <a:t>Education and Training Specialist</a:t>
            </a:r>
            <a:endParaRPr lang="en-US" dirty="0">
              <a:solidFill>
                <a:prstClr val="black"/>
              </a:solidFill>
              <a:latin typeface="Calibri Light" panose="020F0302020204030204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830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925" y="1600200"/>
            <a:ext cx="856615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Content Placeholder 2"/>
          <p:cNvSpPr txBox="1">
            <a:spLocks/>
          </p:cNvSpPr>
          <p:nvPr/>
        </p:nvSpPr>
        <p:spPr>
          <a:xfrm>
            <a:off x="304800" y="1981200"/>
            <a:ext cx="8550275" cy="3505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buClr>
                <a:srgbClr val="92D050"/>
              </a:buClr>
              <a:buFont typeface="Arial" panose="020B0604020202020204" pitchFamily="34" charset="0"/>
              <a:buBlip>
                <a:blip r:embed="rId3"/>
              </a:buBlip>
            </a:pPr>
            <a:r>
              <a:rPr lang="en-US" sz="2400" dirty="0" smtClean="0">
                <a:cs typeface="Calibri" pitchFamily="34" charset="0"/>
              </a:rPr>
              <a:t> </a:t>
            </a:r>
            <a:r>
              <a:rPr lang="en-US" sz="2400" dirty="0" smtClean="0">
                <a:latin typeface="Calibri Light" panose="020F0302020204030204" pitchFamily="34" charset="0"/>
                <a:cs typeface="Calibri" pitchFamily="34" charset="0"/>
              </a:rPr>
              <a:t>Non-Profit Business Lender</a:t>
            </a:r>
          </a:p>
          <a:p>
            <a:pPr>
              <a:spcBef>
                <a:spcPts val="0"/>
              </a:spcBef>
              <a:buClr>
                <a:srgbClr val="92D050"/>
              </a:buClr>
              <a:buFont typeface="Arial" panose="020B0604020202020204" pitchFamily="34" charset="0"/>
              <a:buBlip>
                <a:blip r:embed="rId3"/>
              </a:buBlip>
            </a:pPr>
            <a:r>
              <a:rPr lang="en-US" sz="2400" dirty="0" smtClean="0">
                <a:latin typeface="Calibri Light" panose="020F0302020204030204" pitchFamily="34" charset="0"/>
                <a:cs typeface="Calibri" pitchFamily="34" charset="0"/>
              </a:rPr>
              <a:t> CDFI – Support Underserved Populations</a:t>
            </a:r>
          </a:p>
          <a:p>
            <a:pPr>
              <a:spcBef>
                <a:spcPts val="0"/>
              </a:spcBef>
              <a:buClr>
                <a:srgbClr val="92D050"/>
              </a:buClr>
              <a:buFont typeface="Arial" panose="020B0604020202020204" pitchFamily="34" charset="0"/>
              <a:buBlip>
                <a:blip r:embed="rId3"/>
              </a:buBlip>
            </a:pPr>
            <a:r>
              <a:rPr lang="en-US" sz="2400" dirty="0" smtClean="0">
                <a:latin typeface="Calibri Light" panose="020F0302020204030204" pitchFamily="34" charset="0"/>
                <a:cs typeface="Calibri" pitchFamily="34" charset="0"/>
              </a:rPr>
              <a:t> No Application Fee</a:t>
            </a:r>
          </a:p>
          <a:p>
            <a:pPr>
              <a:spcBef>
                <a:spcPts val="0"/>
              </a:spcBef>
              <a:buClr>
                <a:srgbClr val="92D050"/>
              </a:buClr>
              <a:buFont typeface="Arial" panose="020B0604020202020204" pitchFamily="34" charset="0"/>
              <a:buBlip>
                <a:blip r:embed="rId3"/>
              </a:buBlip>
            </a:pPr>
            <a:r>
              <a:rPr lang="en-US" sz="2400" dirty="0" smtClean="0">
                <a:latin typeface="Calibri Light" panose="020F0302020204030204" pitchFamily="34" charset="0"/>
                <a:cs typeface="Calibri" pitchFamily="34" charset="0"/>
              </a:rPr>
              <a:t> No Established Minimum FICO Score</a:t>
            </a:r>
          </a:p>
          <a:p>
            <a:pPr>
              <a:spcBef>
                <a:spcPts val="0"/>
              </a:spcBef>
              <a:buClr>
                <a:srgbClr val="92D050"/>
              </a:buClr>
              <a:buFont typeface="Arial" panose="020B0604020202020204" pitchFamily="34" charset="0"/>
              <a:buBlip>
                <a:blip r:embed="rId3"/>
              </a:buBlip>
            </a:pPr>
            <a:r>
              <a:rPr lang="en-US" sz="2400" dirty="0" smtClean="0">
                <a:latin typeface="Calibri Light" panose="020F0302020204030204" pitchFamily="34" charset="0"/>
                <a:cs typeface="Calibri" pitchFamily="34" charset="0"/>
              </a:rPr>
              <a:t> Low Loan Equity Contribution</a:t>
            </a:r>
          </a:p>
          <a:p>
            <a:pPr>
              <a:spcBef>
                <a:spcPts val="0"/>
              </a:spcBef>
              <a:buClr>
                <a:srgbClr val="92D050"/>
              </a:buClr>
              <a:buFont typeface="Arial" panose="020B0604020202020204" pitchFamily="34" charset="0"/>
              <a:buBlip>
                <a:blip r:embed="rId3"/>
              </a:buBlip>
            </a:pPr>
            <a:r>
              <a:rPr lang="en-US" sz="2400" dirty="0" smtClean="0">
                <a:latin typeface="Calibri Light" panose="020F0302020204030204" pitchFamily="34" charset="0"/>
                <a:cs typeface="Calibri" pitchFamily="34" charset="0"/>
              </a:rPr>
              <a:t> Flexible Loan Terms and No Pre-Payment Penalty</a:t>
            </a:r>
          </a:p>
          <a:p>
            <a:pPr>
              <a:spcBef>
                <a:spcPts val="0"/>
              </a:spcBef>
              <a:buClr>
                <a:srgbClr val="92D050"/>
              </a:buClr>
              <a:buFont typeface="Arial" panose="020B0604020202020204" pitchFamily="34" charset="0"/>
              <a:buBlip>
                <a:blip r:embed="rId3"/>
              </a:buBlip>
            </a:pPr>
            <a:r>
              <a:rPr lang="en-US" sz="2400" dirty="0" smtClean="0">
                <a:latin typeface="Calibri Light" panose="020F0302020204030204" pitchFamily="34" charset="0"/>
                <a:cs typeface="Calibri" pitchFamily="34" charset="0"/>
              </a:rPr>
              <a:t>Variety of Loan Products: </a:t>
            </a:r>
            <a:r>
              <a:rPr lang="en-US" sz="2400" dirty="0" err="1" smtClean="0">
                <a:latin typeface="Calibri Light" panose="020F0302020204030204" pitchFamily="34" charset="0"/>
                <a:cs typeface="Calibri" pitchFamily="34" charset="0"/>
              </a:rPr>
              <a:t>PeopleFund</a:t>
            </a:r>
            <a:r>
              <a:rPr lang="en-US" sz="2400" dirty="0" smtClean="0">
                <a:latin typeface="Calibri Light" panose="020F0302020204030204" pitchFamily="34" charset="0"/>
                <a:cs typeface="Calibri" pitchFamily="34" charset="0"/>
              </a:rPr>
              <a:t> Loans, SBA Microloan,  SBA Community Advantage Loans, Lines of Credit – amounts vary – $350,000 maximum</a:t>
            </a:r>
          </a:p>
          <a:p>
            <a:pPr>
              <a:spcBef>
                <a:spcPts val="0"/>
              </a:spcBef>
              <a:buClr>
                <a:srgbClr val="92D050"/>
              </a:buClr>
              <a:buBlip>
                <a:blip r:embed="rId3"/>
              </a:buBlip>
            </a:pPr>
            <a:r>
              <a:rPr lang="en-US" sz="2400" dirty="0">
                <a:latin typeface="Calibri Light" panose="020F0302020204030204" pitchFamily="34" charset="0"/>
                <a:cs typeface="Calibri" pitchFamily="34" charset="0"/>
              </a:rPr>
              <a:t>Pre- and Post- Loan Business Training and Support</a:t>
            </a:r>
          </a:p>
          <a:p>
            <a:pPr>
              <a:spcBef>
                <a:spcPts val="0"/>
              </a:spcBef>
              <a:buClr>
                <a:srgbClr val="92D050"/>
              </a:buClr>
              <a:buFont typeface="Arial" panose="020B0604020202020204" pitchFamily="34" charset="0"/>
              <a:buBlip>
                <a:blip r:embed="rId3"/>
              </a:buBlip>
            </a:pPr>
            <a:endParaRPr lang="en-US" sz="2400" dirty="0">
              <a:latin typeface="Calibri Light" panose="020F0302020204030204" pitchFamily="34" charset="0"/>
              <a:cs typeface="Calibri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200561"/>
            <a:ext cx="6096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4000" b="1" dirty="0" smtClean="0">
                <a:solidFill>
                  <a:srgbClr val="F79563"/>
                </a:solidFill>
                <a:latin typeface="Calibri"/>
                <a:cs typeface="Times New Roman" pitchFamily="18" charset="0"/>
              </a:rPr>
              <a:t>What Makes PeopleFund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4000" b="1" dirty="0" smtClean="0">
                <a:solidFill>
                  <a:srgbClr val="F79563"/>
                </a:solidFill>
                <a:latin typeface="Calibri"/>
                <a:cs typeface="Times New Roman" pitchFamily="18" charset="0"/>
              </a:rPr>
              <a:t>&amp; CDFI’s Different </a:t>
            </a:r>
            <a:endParaRPr lang="en-US" sz="4000" b="1" dirty="0">
              <a:solidFill>
                <a:srgbClr val="F79563"/>
              </a:solidFill>
              <a:latin typeface="Calibri"/>
              <a:cs typeface="Times New Roman" pitchFamily="18" charset="0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0273" y="352603"/>
            <a:ext cx="1962150" cy="73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67400"/>
            <a:ext cx="91440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33183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4"/>
          <p:cNvSpPr txBox="1">
            <a:spLocks noChangeArrowheads="1"/>
          </p:cNvSpPr>
          <p:nvPr/>
        </p:nvSpPr>
        <p:spPr bwMode="auto">
          <a:xfrm>
            <a:off x="-304800" y="1258214"/>
            <a:ext cx="9525000" cy="5478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numCol="2">
            <a:spAutoFit/>
          </a:bodyPr>
          <a:lstStyle/>
          <a:p>
            <a:pPr algn="ctr">
              <a:lnSpc>
                <a:spcPts val="2100"/>
              </a:lnSpc>
              <a:buClr>
                <a:srgbClr val="92D050"/>
              </a:buClr>
            </a:pPr>
            <a:endParaRPr lang="en-US" sz="2000" b="1" dirty="0" smtClean="0">
              <a:solidFill>
                <a:prstClr val="black"/>
              </a:solidFill>
              <a:latin typeface="+mj-lt"/>
            </a:endParaRPr>
          </a:p>
          <a:p>
            <a:pPr algn="ctr">
              <a:lnSpc>
                <a:spcPts val="2100"/>
              </a:lnSpc>
              <a:buClr>
                <a:srgbClr val="92D050"/>
              </a:buClr>
            </a:pPr>
            <a:r>
              <a:rPr lang="en-US" b="1" dirty="0" smtClean="0">
                <a:solidFill>
                  <a:prstClr val="black"/>
                </a:solidFill>
                <a:latin typeface="+mj-lt"/>
              </a:rPr>
              <a:t>Gary Lindner</a:t>
            </a:r>
          </a:p>
          <a:p>
            <a:pPr algn="ctr">
              <a:lnSpc>
                <a:spcPts val="2100"/>
              </a:lnSpc>
              <a:buClr>
                <a:srgbClr val="92D050"/>
              </a:buClr>
            </a:pPr>
            <a:r>
              <a:rPr lang="en-US" i="1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President &amp; CEO </a:t>
            </a:r>
          </a:p>
          <a:p>
            <a:pPr algn="ctr">
              <a:lnSpc>
                <a:spcPts val="2100"/>
              </a:lnSpc>
              <a:buClr>
                <a:srgbClr val="92D050"/>
              </a:buClr>
            </a:pPr>
            <a:r>
              <a:rPr lang="en-US" dirty="0" smtClean="0">
                <a:solidFill>
                  <a:prstClr val="black"/>
                </a:solidFill>
                <a:latin typeface="Calibri Light" panose="020F0302020204030204" pitchFamily="34" charset="0"/>
                <a:hlinkClick r:id="rId2"/>
              </a:rPr>
              <a:t>gary@peoplefund.org</a:t>
            </a:r>
            <a:endParaRPr lang="en-US" dirty="0" smtClean="0">
              <a:solidFill>
                <a:prstClr val="black"/>
              </a:solidFill>
              <a:latin typeface="Calibri Light" panose="020F0302020204030204" pitchFamily="34" charset="0"/>
            </a:endParaRPr>
          </a:p>
          <a:p>
            <a:pPr algn="ctr">
              <a:lnSpc>
                <a:spcPts val="2100"/>
              </a:lnSpc>
              <a:buClr>
                <a:srgbClr val="92D050"/>
              </a:buClr>
            </a:pPr>
            <a:r>
              <a:rPr lang="en-US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512-222-1015</a:t>
            </a:r>
            <a:endParaRPr lang="en-US" dirty="0">
              <a:solidFill>
                <a:prstClr val="black"/>
              </a:solidFill>
              <a:latin typeface="Calibri Light" panose="020F0302020204030204" pitchFamily="34" charset="0"/>
            </a:endParaRPr>
          </a:p>
          <a:p>
            <a:pPr algn="ctr">
              <a:lnSpc>
                <a:spcPts val="2100"/>
              </a:lnSpc>
              <a:buClr>
                <a:srgbClr val="92D050"/>
              </a:buClr>
            </a:pPr>
            <a:endParaRPr lang="en-US" dirty="0" smtClean="0">
              <a:solidFill>
                <a:prstClr val="black"/>
              </a:solidFill>
              <a:latin typeface="+mj-lt"/>
            </a:endParaRPr>
          </a:p>
          <a:p>
            <a:pPr algn="ctr">
              <a:lnSpc>
                <a:spcPts val="2100"/>
              </a:lnSpc>
              <a:buClr>
                <a:srgbClr val="92D050"/>
              </a:buClr>
            </a:pPr>
            <a:r>
              <a:rPr lang="en-US" b="1" dirty="0" smtClean="0">
                <a:solidFill>
                  <a:prstClr val="black"/>
                </a:solidFill>
                <a:latin typeface="+mj-lt"/>
              </a:rPr>
              <a:t>Rocio Vallejo</a:t>
            </a:r>
          </a:p>
          <a:p>
            <a:pPr algn="ctr">
              <a:lnSpc>
                <a:spcPts val="2100"/>
              </a:lnSpc>
              <a:buClr>
                <a:srgbClr val="92D050"/>
              </a:buClr>
            </a:pPr>
            <a:r>
              <a:rPr lang="en-US" i="1" dirty="0">
                <a:solidFill>
                  <a:prstClr val="black"/>
                </a:solidFill>
                <a:latin typeface="Calibri Light" panose="020F0302020204030204" pitchFamily="34" charset="0"/>
              </a:rPr>
              <a:t>Director of Lending</a:t>
            </a:r>
          </a:p>
          <a:p>
            <a:pPr algn="ctr">
              <a:lnSpc>
                <a:spcPts val="2100"/>
              </a:lnSpc>
              <a:buClr>
                <a:srgbClr val="92D050"/>
              </a:buClr>
            </a:pPr>
            <a:r>
              <a:rPr lang="en-US" dirty="0" smtClean="0">
                <a:solidFill>
                  <a:prstClr val="black"/>
                </a:solidFill>
                <a:latin typeface="Calibri Light" panose="020F0302020204030204" pitchFamily="34" charset="0"/>
                <a:hlinkClick r:id="rId3"/>
              </a:rPr>
              <a:t>rocio@peoplefund.org</a:t>
            </a:r>
            <a:endParaRPr lang="en-US" dirty="0" smtClean="0">
              <a:solidFill>
                <a:prstClr val="black"/>
              </a:solidFill>
              <a:latin typeface="Calibri Light" panose="020F0302020204030204" pitchFamily="34" charset="0"/>
            </a:endParaRPr>
          </a:p>
          <a:p>
            <a:pPr algn="ctr">
              <a:lnSpc>
                <a:spcPts val="2100"/>
              </a:lnSpc>
              <a:buClr>
                <a:srgbClr val="92D050"/>
              </a:buClr>
            </a:pPr>
            <a:r>
              <a:rPr lang="en-US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512-222-1011</a:t>
            </a:r>
            <a:endParaRPr lang="en-US" dirty="0">
              <a:solidFill>
                <a:prstClr val="black"/>
              </a:solidFill>
              <a:latin typeface="Calibri Light" panose="020F0302020204030204" pitchFamily="34" charset="0"/>
            </a:endParaRPr>
          </a:p>
          <a:p>
            <a:pPr algn="ctr">
              <a:lnSpc>
                <a:spcPts val="2100"/>
              </a:lnSpc>
              <a:buClr>
                <a:srgbClr val="92D050"/>
              </a:buClr>
            </a:pPr>
            <a:endParaRPr lang="en-US" dirty="0" smtClean="0">
              <a:solidFill>
                <a:prstClr val="black"/>
              </a:solidFill>
              <a:latin typeface="+mj-lt"/>
            </a:endParaRPr>
          </a:p>
          <a:p>
            <a:pPr algn="ctr">
              <a:lnSpc>
                <a:spcPts val="2100"/>
              </a:lnSpc>
              <a:buClr>
                <a:srgbClr val="92D050"/>
              </a:buClr>
            </a:pPr>
            <a:r>
              <a:rPr lang="en-US" b="1" dirty="0" smtClean="0">
                <a:solidFill>
                  <a:prstClr val="black"/>
                </a:solidFill>
                <a:latin typeface="+mj-lt"/>
              </a:rPr>
              <a:t>Amber Cooney</a:t>
            </a:r>
            <a:endParaRPr lang="en-US" b="1" dirty="0">
              <a:solidFill>
                <a:prstClr val="black"/>
              </a:solidFill>
              <a:latin typeface="+mj-lt"/>
            </a:endParaRPr>
          </a:p>
          <a:p>
            <a:pPr algn="ctr">
              <a:lnSpc>
                <a:spcPts val="2100"/>
              </a:lnSpc>
              <a:buClr>
                <a:srgbClr val="92D050"/>
              </a:buClr>
            </a:pPr>
            <a:r>
              <a:rPr lang="en-US" i="1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Director of </a:t>
            </a:r>
            <a:r>
              <a:rPr lang="en-US" i="1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Advancement </a:t>
            </a:r>
            <a:r>
              <a:rPr lang="en-US" dirty="0" smtClean="0">
                <a:solidFill>
                  <a:prstClr val="black"/>
                </a:solidFill>
                <a:latin typeface="Calibri Light" panose="020F0302020204030204" pitchFamily="34" charset="0"/>
                <a:hlinkClick r:id="rId4"/>
              </a:rPr>
              <a:t>amber@peoplefund.org</a:t>
            </a:r>
            <a:endParaRPr lang="en-US" dirty="0" smtClean="0">
              <a:solidFill>
                <a:prstClr val="black"/>
              </a:solidFill>
              <a:latin typeface="Calibri Light" panose="020F0302020204030204" pitchFamily="34" charset="0"/>
            </a:endParaRPr>
          </a:p>
          <a:p>
            <a:pPr algn="ctr">
              <a:lnSpc>
                <a:spcPts val="2100"/>
              </a:lnSpc>
              <a:buClr>
                <a:srgbClr val="92D050"/>
              </a:buClr>
            </a:pPr>
            <a:r>
              <a:rPr lang="en-US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512-222-1006</a:t>
            </a:r>
          </a:p>
          <a:p>
            <a:pPr algn="ctr">
              <a:lnSpc>
                <a:spcPts val="2100"/>
              </a:lnSpc>
              <a:buClr>
                <a:srgbClr val="92D050"/>
              </a:buClr>
            </a:pPr>
            <a:endParaRPr lang="en-US" sz="2000" b="1" dirty="0">
              <a:solidFill>
                <a:prstClr val="black"/>
              </a:solidFill>
              <a:latin typeface="+mj-lt"/>
            </a:endParaRPr>
          </a:p>
          <a:p>
            <a:pPr algn="ctr">
              <a:lnSpc>
                <a:spcPts val="2100"/>
              </a:lnSpc>
              <a:buClr>
                <a:srgbClr val="92D050"/>
              </a:buClr>
            </a:pPr>
            <a:r>
              <a:rPr lang="en-US" sz="2000" b="1" dirty="0">
                <a:solidFill>
                  <a:prstClr val="black"/>
                </a:solidFill>
                <a:latin typeface="+mj-lt"/>
                <a:hlinkClick r:id="rId5"/>
              </a:rPr>
              <a:t>https://peoplefund.org/get-a-loan</a:t>
            </a:r>
            <a:r>
              <a:rPr lang="en-US" sz="2000" b="1" dirty="0" smtClean="0">
                <a:solidFill>
                  <a:prstClr val="black"/>
                </a:solidFill>
                <a:latin typeface="+mj-lt"/>
                <a:hlinkClick r:id="rId5"/>
              </a:rPr>
              <a:t>/</a:t>
            </a:r>
            <a:r>
              <a:rPr lang="en-US" sz="2000" b="1" dirty="0" smtClean="0">
                <a:solidFill>
                  <a:prstClr val="black"/>
                </a:solidFill>
                <a:latin typeface="+mj-lt"/>
              </a:rPr>
              <a:t> </a:t>
            </a:r>
            <a:endParaRPr lang="en-US" sz="2000" b="1" dirty="0" smtClean="0">
              <a:solidFill>
                <a:prstClr val="black"/>
              </a:solidFill>
              <a:latin typeface="+mj-lt"/>
            </a:endParaRPr>
          </a:p>
          <a:p>
            <a:pPr algn="ctr">
              <a:lnSpc>
                <a:spcPts val="2100"/>
              </a:lnSpc>
              <a:buClr>
                <a:srgbClr val="92D050"/>
              </a:buClr>
            </a:pPr>
            <a:endParaRPr lang="en-US" sz="2000" b="1" dirty="0" smtClean="0">
              <a:solidFill>
                <a:prstClr val="black"/>
              </a:solidFill>
              <a:latin typeface="+mj-lt"/>
            </a:endParaRPr>
          </a:p>
          <a:p>
            <a:pPr algn="ctr">
              <a:lnSpc>
                <a:spcPts val="2100"/>
              </a:lnSpc>
              <a:buClr>
                <a:srgbClr val="92D050"/>
              </a:buClr>
            </a:pPr>
            <a:endParaRPr lang="en-US" sz="2000" b="1" dirty="0" smtClean="0">
              <a:solidFill>
                <a:prstClr val="black"/>
              </a:solidFill>
              <a:latin typeface="+mj-lt"/>
            </a:endParaRPr>
          </a:p>
          <a:p>
            <a:pPr algn="ctr">
              <a:lnSpc>
                <a:spcPts val="2100"/>
              </a:lnSpc>
              <a:buClr>
                <a:srgbClr val="92D050"/>
              </a:buClr>
            </a:pPr>
            <a:endParaRPr lang="en-US" sz="2000" dirty="0" smtClean="0">
              <a:solidFill>
                <a:prstClr val="black"/>
              </a:solidFill>
              <a:latin typeface="+mj-lt"/>
            </a:endParaRPr>
          </a:p>
          <a:p>
            <a:pPr algn="ctr">
              <a:lnSpc>
                <a:spcPts val="2100"/>
              </a:lnSpc>
              <a:buClr>
                <a:srgbClr val="92D050"/>
              </a:buClr>
            </a:pPr>
            <a:endParaRPr lang="en-US" sz="2000" dirty="0" smtClean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904" y="34272"/>
            <a:ext cx="36901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rgbClr val="6DB43E"/>
                </a:solidFill>
                <a:latin typeface="Calibri"/>
                <a:cs typeface="Times New Roman" pitchFamily="18" charset="0"/>
              </a:rPr>
              <a:t>Contact Us</a:t>
            </a: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333375"/>
            <a:ext cx="1962150" cy="73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21882"/>
            <a:ext cx="6865937" cy="10361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8063" y="5821883"/>
            <a:ext cx="6865937" cy="1055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953000" y="882069"/>
            <a:ext cx="3192780" cy="46705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ts val="2100"/>
              </a:lnSpc>
              <a:buClr>
                <a:srgbClr val="92D050"/>
              </a:buClr>
            </a:pPr>
            <a:endParaRPr lang="en-US" sz="2000" b="1" dirty="0">
              <a:solidFill>
                <a:prstClr val="black"/>
              </a:solidFill>
              <a:latin typeface="+mj-lt"/>
            </a:endParaRPr>
          </a:p>
          <a:p>
            <a:pPr algn="ctr">
              <a:lnSpc>
                <a:spcPts val="2100"/>
              </a:lnSpc>
              <a:buClr>
                <a:srgbClr val="92D050"/>
              </a:buClr>
            </a:pPr>
            <a:endParaRPr lang="en-US" dirty="0">
              <a:solidFill>
                <a:prstClr val="black"/>
              </a:solidFill>
              <a:latin typeface="Calibri Light" panose="020F0302020204030204" pitchFamily="34" charset="0"/>
            </a:endParaRPr>
          </a:p>
          <a:p>
            <a:pPr algn="ctr">
              <a:lnSpc>
                <a:spcPts val="2100"/>
              </a:lnSpc>
              <a:buClr>
                <a:srgbClr val="92D050"/>
              </a:buClr>
            </a:pPr>
            <a:r>
              <a:rPr lang="en-US" b="1" dirty="0" smtClean="0">
                <a:solidFill>
                  <a:prstClr val="black"/>
                </a:solidFill>
                <a:latin typeface="+mj-lt"/>
              </a:rPr>
              <a:t>Jemerell Rogers</a:t>
            </a:r>
            <a:endParaRPr lang="en-US" b="1" dirty="0" smtClean="0">
              <a:solidFill>
                <a:prstClr val="black"/>
              </a:solidFill>
              <a:latin typeface="+mj-lt"/>
            </a:endParaRPr>
          </a:p>
          <a:p>
            <a:pPr algn="ctr">
              <a:lnSpc>
                <a:spcPts val="2100"/>
              </a:lnSpc>
              <a:buClr>
                <a:srgbClr val="92D050"/>
              </a:buClr>
            </a:pPr>
            <a:r>
              <a:rPr lang="en-US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Loan Officer – </a:t>
            </a:r>
            <a:r>
              <a:rPr lang="en-US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Austin</a:t>
            </a:r>
            <a:endParaRPr lang="en-US" dirty="0" smtClean="0">
              <a:solidFill>
                <a:prstClr val="black"/>
              </a:solidFill>
              <a:latin typeface="Calibri Light" panose="020F0302020204030204" pitchFamily="34" charset="0"/>
            </a:endParaRPr>
          </a:p>
          <a:p>
            <a:pPr algn="ctr">
              <a:lnSpc>
                <a:spcPts val="2100"/>
              </a:lnSpc>
              <a:buClr>
                <a:srgbClr val="92D050"/>
              </a:buClr>
            </a:pPr>
            <a:r>
              <a:rPr lang="en-US" dirty="0" smtClean="0">
                <a:solidFill>
                  <a:prstClr val="black"/>
                </a:solidFill>
                <a:latin typeface="Calibri Light" panose="020F0302020204030204" pitchFamily="34" charset="0"/>
                <a:hlinkClick r:id="rId8"/>
              </a:rPr>
              <a:t>jrogers@peoplefund.org</a:t>
            </a:r>
            <a:endParaRPr lang="en-US" dirty="0" smtClean="0">
              <a:solidFill>
                <a:prstClr val="black"/>
              </a:solidFill>
              <a:latin typeface="Calibri Light" panose="020F0302020204030204" pitchFamily="34" charset="0"/>
            </a:endParaRPr>
          </a:p>
          <a:p>
            <a:pPr algn="ctr">
              <a:lnSpc>
                <a:spcPts val="2100"/>
              </a:lnSpc>
              <a:buClr>
                <a:srgbClr val="92D050"/>
              </a:buClr>
            </a:pPr>
            <a:r>
              <a:rPr lang="en-US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512-220-2119</a:t>
            </a:r>
            <a:endParaRPr lang="en-US" dirty="0" smtClean="0">
              <a:solidFill>
                <a:prstClr val="black"/>
              </a:solidFill>
              <a:latin typeface="Calibri Light" panose="020F0302020204030204" pitchFamily="34" charset="0"/>
            </a:endParaRPr>
          </a:p>
          <a:p>
            <a:pPr algn="ctr">
              <a:lnSpc>
                <a:spcPts val="2100"/>
              </a:lnSpc>
              <a:buClr>
                <a:srgbClr val="92D050"/>
              </a:buClr>
            </a:pPr>
            <a:endParaRPr lang="en-US" b="1" dirty="0">
              <a:solidFill>
                <a:prstClr val="black"/>
              </a:solidFill>
              <a:latin typeface="Calibri Light" panose="020F0302020204030204" pitchFamily="34" charset="0"/>
            </a:endParaRPr>
          </a:p>
          <a:p>
            <a:pPr algn="ctr">
              <a:lnSpc>
                <a:spcPts val="2100"/>
              </a:lnSpc>
              <a:buClr>
                <a:srgbClr val="92D050"/>
              </a:buClr>
            </a:pPr>
            <a:r>
              <a:rPr lang="en-US" sz="1600" b="1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Katherine Sobel</a:t>
            </a:r>
          </a:p>
          <a:p>
            <a:pPr algn="ctr">
              <a:lnSpc>
                <a:spcPts val="2100"/>
              </a:lnSpc>
              <a:buClr>
                <a:srgbClr val="92D050"/>
              </a:buClr>
            </a:pPr>
            <a:r>
              <a:rPr lang="en-US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Education </a:t>
            </a:r>
            <a:r>
              <a:rPr lang="en-US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Specialist</a:t>
            </a:r>
            <a:endParaRPr lang="en-US" dirty="0" smtClean="0">
              <a:solidFill>
                <a:prstClr val="black"/>
              </a:solidFill>
              <a:latin typeface="Calibri Light" panose="020F0302020204030204" pitchFamily="34" charset="0"/>
            </a:endParaRPr>
          </a:p>
          <a:p>
            <a:pPr algn="ctr">
              <a:lnSpc>
                <a:spcPts val="2100"/>
              </a:lnSpc>
              <a:buClr>
                <a:srgbClr val="92D050"/>
              </a:buClr>
            </a:pPr>
            <a:r>
              <a:rPr lang="en-US" dirty="0" smtClean="0">
                <a:solidFill>
                  <a:prstClr val="black"/>
                </a:solidFill>
                <a:latin typeface="Calibri Light" panose="020F0302020204030204" pitchFamily="34" charset="0"/>
                <a:hlinkClick r:id="rId9"/>
              </a:rPr>
              <a:t>ksobel@peoplefund.org</a:t>
            </a:r>
            <a:endParaRPr lang="en-US" dirty="0" smtClean="0">
              <a:solidFill>
                <a:prstClr val="black"/>
              </a:solidFill>
              <a:latin typeface="Calibri Light" panose="020F0302020204030204" pitchFamily="34" charset="0"/>
            </a:endParaRPr>
          </a:p>
          <a:p>
            <a:pPr algn="ctr">
              <a:lnSpc>
                <a:spcPts val="2100"/>
              </a:lnSpc>
              <a:buClr>
                <a:srgbClr val="92D050"/>
              </a:buClr>
            </a:pPr>
            <a:r>
              <a:rPr lang="en-US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512-220-3775</a:t>
            </a:r>
          </a:p>
          <a:p>
            <a:pPr algn="ctr">
              <a:lnSpc>
                <a:spcPts val="2100"/>
              </a:lnSpc>
              <a:buClr>
                <a:srgbClr val="92D050"/>
              </a:buClr>
            </a:pPr>
            <a:endParaRPr lang="en-US" dirty="0">
              <a:solidFill>
                <a:prstClr val="black"/>
              </a:solidFill>
              <a:latin typeface="Calibri Light" panose="020F0302020204030204" pitchFamily="34" charset="0"/>
            </a:endParaRPr>
          </a:p>
          <a:p>
            <a:pPr algn="ctr">
              <a:lnSpc>
                <a:spcPts val="2100"/>
              </a:lnSpc>
              <a:buClr>
                <a:srgbClr val="92D050"/>
              </a:buClr>
            </a:pPr>
            <a:r>
              <a:rPr lang="en-US" sz="1600" b="1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Jackie Ramos</a:t>
            </a:r>
          </a:p>
          <a:p>
            <a:pPr algn="ctr">
              <a:lnSpc>
                <a:spcPts val="2100"/>
              </a:lnSpc>
              <a:buClr>
                <a:srgbClr val="92D050"/>
              </a:buClr>
            </a:pPr>
            <a:r>
              <a:rPr lang="en-US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Business Advisor</a:t>
            </a:r>
          </a:p>
          <a:p>
            <a:pPr algn="ctr">
              <a:lnSpc>
                <a:spcPts val="2100"/>
              </a:lnSpc>
              <a:buClr>
                <a:srgbClr val="92D050"/>
              </a:buClr>
            </a:pPr>
            <a:r>
              <a:rPr lang="en-US" dirty="0" smtClean="0">
                <a:solidFill>
                  <a:prstClr val="black"/>
                </a:solidFill>
                <a:latin typeface="Calibri Light" panose="020F0302020204030204" pitchFamily="34" charset="0"/>
                <a:hlinkClick r:id="rId10"/>
              </a:rPr>
              <a:t>jramos@peoplefund.org</a:t>
            </a:r>
            <a:endParaRPr lang="en-US" dirty="0" smtClean="0">
              <a:solidFill>
                <a:prstClr val="black"/>
              </a:solidFill>
              <a:latin typeface="Calibri Light" panose="020F0302020204030204" pitchFamily="34" charset="0"/>
            </a:endParaRPr>
          </a:p>
          <a:p>
            <a:pPr algn="ctr">
              <a:lnSpc>
                <a:spcPts val="2100"/>
              </a:lnSpc>
              <a:buClr>
                <a:srgbClr val="92D050"/>
              </a:buClr>
            </a:pPr>
            <a:r>
              <a:rPr lang="en-US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512-222-1005</a:t>
            </a:r>
            <a:endParaRPr lang="en-US" dirty="0">
              <a:solidFill>
                <a:prstClr val="black"/>
              </a:solidFill>
              <a:latin typeface="Calibri Light" panose="020F0302020204030204" pitchFamily="34" charset="0"/>
            </a:endParaRPr>
          </a:p>
          <a:p>
            <a:pPr lvl="0" algn="ctr">
              <a:lnSpc>
                <a:spcPts val="2100"/>
              </a:lnSpc>
              <a:buClr>
                <a:srgbClr val="92D050"/>
              </a:buClr>
            </a:pPr>
            <a:endParaRPr lang="en-US" sz="2000" dirty="0">
              <a:solidFill>
                <a:prstClr val="black"/>
              </a:solidFill>
              <a:latin typeface="+mj-lt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50904" y="813429"/>
            <a:ext cx="6248401" cy="10829"/>
          </a:xfrm>
          <a:prstGeom prst="line">
            <a:avLst/>
          </a:prstGeom>
          <a:ln>
            <a:solidFill>
              <a:srgbClr val="63CBE5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2997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676400"/>
            <a:ext cx="8077200" cy="36576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Calibri Light" panose="020F0302020204030204" pitchFamily="34" charset="0"/>
              </a:rPr>
              <a:t>This presentation contains proprietary information that was researched and assembled by the PeopleFund team. 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b="1" dirty="0" smtClean="0">
                <a:solidFill>
                  <a:schemeClr val="tx1"/>
                </a:solidFill>
              </a:rPr>
              <a:t>Please obtain permission from a PeopleFund representative prior to reproduction, dissemination, or sharing of this presentation. 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  <a:latin typeface="Calibri Light" panose="020F0302020204030204" pitchFamily="34" charset="0"/>
              </a:rPr>
              <a:t>Thank you for your interest and commitment to our mission. Together, we can provide economic opportunity and help disadvantaged people live the American Dream. </a:t>
            </a:r>
            <a:endParaRPr lang="en-US" dirty="0">
              <a:solidFill>
                <a:schemeClr val="tx1"/>
              </a:solidFill>
              <a:latin typeface="Calibri Light" panose="020F03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81000" y="304800"/>
            <a:ext cx="8382000" cy="6019800"/>
          </a:xfrm>
          <a:prstGeom prst="rect">
            <a:avLst/>
          </a:prstGeom>
          <a:noFill/>
          <a:ln w="57150">
            <a:solidFill>
              <a:srgbClr val="6DB4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3046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94" y="5867400"/>
            <a:ext cx="91440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 descr="C:\Users\lulu_m\Desktop\Untitle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3525" y="2286000"/>
            <a:ext cx="3657600" cy="335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4876800" cy="1143000"/>
          </a:xfrm>
        </p:spPr>
        <p:txBody>
          <a:bodyPr>
            <a:normAutofit/>
          </a:bodyPr>
          <a:lstStyle/>
          <a:p>
            <a:pPr algn="l"/>
            <a:r>
              <a:rPr lang="en-US" sz="4800" b="1" dirty="0" smtClean="0">
                <a:solidFill>
                  <a:srgbClr val="F79563"/>
                </a:solidFill>
              </a:rPr>
              <a:t>Texas Market </a:t>
            </a:r>
            <a:endParaRPr lang="en-US" sz="4800" b="1" dirty="0">
              <a:solidFill>
                <a:srgbClr val="F7956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41437"/>
            <a:ext cx="6019800" cy="4983163"/>
          </a:xfrm>
        </p:spPr>
        <p:txBody>
          <a:bodyPr>
            <a:noAutofit/>
          </a:bodyPr>
          <a:lstStyle/>
          <a:p>
            <a:pPr>
              <a:buBlip>
                <a:blip r:embed="rId4"/>
              </a:buBlip>
            </a:pPr>
            <a:r>
              <a:rPr lang="en-US" sz="2600" dirty="0" smtClean="0">
                <a:latin typeface="Calibri Light" panose="020F0302020204030204" pitchFamily="34" charset="0"/>
              </a:rPr>
              <a:t>Small</a:t>
            </a:r>
            <a:r>
              <a:rPr lang="en-US" sz="2600" dirty="0" smtClean="0"/>
              <a:t> </a:t>
            </a:r>
            <a:r>
              <a:rPr lang="en-US" sz="2600" dirty="0">
                <a:latin typeface="Calibri Light" panose="020F0302020204030204" pitchFamily="34" charset="0"/>
              </a:rPr>
              <a:t>business</a:t>
            </a:r>
            <a:r>
              <a:rPr lang="en-US" sz="2600" dirty="0"/>
              <a:t> </a:t>
            </a:r>
            <a:r>
              <a:rPr lang="en-US" sz="2600" dirty="0">
                <a:latin typeface="Calibri Light" panose="020F0302020204030204" pitchFamily="34" charset="0"/>
              </a:rPr>
              <a:t>is</a:t>
            </a:r>
            <a:r>
              <a:rPr lang="en-US" sz="2600" dirty="0"/>
              <a:t> </a:t>
            </a:r>
            <a:r>
              <a:rPr lang="en-US" sz="2600" b="1" dirty="0"/>
              <a:t>BIG </a:t>
            </a:r>
            <a:r>
              <a:rPr lang="en-US" sz="2600" dirty="0">
                <a:latin typeface="Calibri Light" panose="020F0302020204030204" pitchFamily="34" charset="0"/>
              </a:rPr>
              <a:t>business</a:t>
            </a:r>
            <a:r>
              <a:rPr lang="en-US" sz="2600" dirty="0"/>
              <a:t> </a:t>
            </a:r>
            <a:r>
              <a:rPr lang="en-US" sz="2600" dirty="0">
                <a:latin typeface="Calibri Light" panose="020F0302020204030204" pitchFamily="34" charset="0"/>
              </a:rPr>
              <a:t>in</a:t>
            </a:r>
            <a:r>
              <a:rPr lang="en-US" sz="2600" dirty="0"/>
              <a:t> </a:t>
            </a:r>
            <a:r>
              <a:rPr lang="en-US" sz="2600" dirty="0">
                <a:latin typeface="Calibri Light" panose="020F0302020204030204" pitchFamily="34" charset="0"/>
              </a:rPr>
              <a:t>Texas</a:t>
            </a:r>
          </a:p>
          <a:p>
            <a:pPr>
              <a:buBlip>
                <a:blip r:embed="rId4"/>
              </a:buBlip>
            </a:pPr>
            <a:r>
              <a:rPr lang="en-US" sz="2600" b="1" dirty="0"/>
              <a:t>254 </a:t>
            </a:r>
            <a:r>
              <a:rPr lang="en-US" sz="2600" dirty="0">
                <a:latin typeface="Calibri Light" panose="020F0302020204030204" pitchFamily="34" charset="0"/>
              </a:rPr>
              <a:t>counties</a:t>
            </a:r>
          </a:p>
          <a:p>
            <a:pPr>
              <a:buBlip>
                <a:blip r:embed="rId4"/>
              </a:buBlip>
            </a:pPr>
            <a:r>
              <a:rPr lang="en-US" sz="2600" b="1" dirty="0"/>
              <a:t>2.2 million </a:t>
            </a:r>
            <a:r>
              <a:rPr lang="en-US" sz="2600" dirty="0">
                <a:latin typeface="Calibri Light" panose="020F0302020204030204" pitchFamily="34" charset="0"/>
              </a:rPr>
              <a:t>businesses</a:t>
            </a:r>
            <a:r>
              <a:rPr lang="en-US" sz="2600" dirty="0"/>
              <a:t> </a:t>
            </a:r>
            <a:r>
              <a:rPr lang="en-US" sz="2600" dirty="0">
                <a:latin typeface="Calibri Light" panose="020F0302020204030204" pitchFamily="34" charset="0"/>
              </a:rPr>
              <a:t>with</a:t>
            </a:r>
            <a:r>
              <a:rPr lang="en-US" sz="2600" dirty="0"/>
              <a:t> </a:t>
            </a:r>
            <a:r>
              <a:rPr lang="en-US" sz="2600" b="1" dirty="0"/>
              <a:t>5</a:t>
            </a:r>
            <a:r>
              <a:rPr lang="en-US" sz="2600" dirty="0"/>
              <a:t> </a:t>
            </a:r>
            <a:r>
              <a:rPr lang="en-US" sz="2600" dirty="0">
                <a:latin typeface="Calibri Light" panose="020F0302020204030204" pitchFamily="34" charset="0"/>
              </a:rPr>
              <a:t>or</a:t>
            </a:r>
            <a:r>
              <a:rPr lang="en-US" sz="2600" dirty="0"/>
              <a:t> </a:t>
            </a:r>
            <a:r>
              <a:rPr lang="en-US" sz="2600" dirty="0">
                <a:latin typeface="Calibri Light" panose="020F0302020204030204" pitchFamily="34" charset="0"/>
              </a:rPr>
              <a:t>fewer</a:t>
            </a:r>
            <a:r>
              <a:rPr lang="en-US" sz="2600" dirty="0"/>
              <a:t> </a:t>
            </a:r>
            <a:r>
              <a:rPr lang="en-US" sz="2600" dirty="0" smtClean="0">
                <a:latin typeface="Calibri Light" panose="020F0302020204030204" pitchFamily="34" charset="0"/>
              </a:rPr>
              <a:t>employees</a:t>
            </a:r>
            <a:endParaRPr lang="en-US" sz="2600" dirty="0">
              <a:latin typeface="Calibri Light" panose="020F0302020204030204" pitchFamily="34" charset="0"/>
            </a:endParaRPr>
          </a:p>
          <a:p>
            <a:pPr>
              <a:buBlip>
                <a:blip r:embed="rId4"/>
              </a:buBlip>
            </a:pPr>
            <a:r>
              <a:rPr lang="en-US" sz="2600" dirty="0">
                <a:latin typeface="Calibri Light" panose="020F0302020204030204" pitchFamily="34" charset="0"/>
              </a:rPr>
              <a:t>Represent</a:t>
            </a:r>
            <a:r>
              <a:rPr lang="en-US" sz="2600" b="1" dirty="0"/>
              <a:t> 89.4% </a:t>
            </a:r>
            <a:r>
              <a:rPr lang="en-US" sz="2600" dirty="0">
                <a:latin typeface="Calibri Light" panose="020F0302020204030204" pitchFamily="34" charset="0"/>
              </a:rPr>
              <a:t>of all Texas </a:t>
            </a:r>
            <a:r>
              <a:rPr lang="en-US" sz="2600" dirty="0" smtClean="0">
                <a:latin typeface="Calibri Light" panose="020F0302020204030204" pitchFamily="34" charset="0"/>
              </a:rPr>
              <a:t>businesses</a:t>
            </a:r>
            <a:endParaRPr lang="en-US" sz="2600" dirty="0">
              <a:latin typeface="Calibri Light" panose="020F0302020204030204" pitchFamily="34" charset="0"/>
            </a:endParaRPr>
          </a:p>
          <a:p>
            <a:pPr>
              <a:buBlip>
                <a:blip r:embed="rId4"/>
              </a:buBlip>
            </a:pPr>
            <a:r>
              <a:rPr lang="en-US" sz="2600" dirty="0" smtClean="0">
                <a:latin typeface="Calibri Light" panose="020F0302020204030204" pitchFamily="34" charset="0"/>
              </a:rPr>
              <a:t>If </a:t>
            </a:r>
            <a:r>
              <a:rPr lang="en-US" sz="2600" dirty="0">
                <a:latin typeface="Calibri Light" panose="020F0302020204030204" pitchFamily="34" charset="0"/>
              </a:rPr>
              <a:t>just </a:t>
            </a:r>
            <a:r>
              <a:rPr lang="en-US" sz="2600" dirty="0" smtClean="0">
                <a:latin typeface="Calibri Light" panose="020F0302020204030204" pitchFamily="34" charset="0"/>
              </a:rPr>
              <a:t>1 </a:t>
            </a:r>
            <a:r>
              <a:rPr lang="en-US" sz="2600" dirty="0">
                <a:latin typeface="Calibri Light" panose="020F0302020204030204" pitchFamily="34" charset="0"/>
              </a:rPr>
              <a:t>of 3 small business hired </a:t>
            </a:r>
            <a:r>
              <a:rPr lang="en-US" sz="2600" dirty="0" smtClean="0">
                <a:latin typeface="Calibri Light" panose="020F0302020204030204" pitchFamily="34" charset="0"/>
              </a:rPr>
              <a:t>a </a:t>
            </a:r>
            <a:r>
              <a:rPr lang="en-US" sz="2600" dirty="0">
                <a:latin typeface="Calibri Light" panose="020F0302020204030204" pitchFamily="34" charset="0"/>
              </a:rPr>
              <a:t>single employee, U.S</a:t>
            </a:r>
            <a:r>
              <a:rPr lang="en-US" sz="2600" dirty="0" smtClean="0">
                <a:latin typeface="Calibri Light" panose="020F0302020204030204" pitchFamily="34" charset="0"/>
              </a:rPr>
              <a:t>. </a:t>
            </a:r>
            <a:r>
              <a:rPr lang="en-US" sz="2600" dirty="0">
                <a:latin typeface="Calibri Light" panose="020F0302020204030204" pitchFamily="34" charset="0"/>
              </a:rPr>
              <a:t>would be at</a:t>
            </a:r>
            <a:r>
              <a:rPr lang="en-US" sz="2600" dirty="0"/>
              <a:t> </a:t>
            </a:r>
            <a:r>
              <a:rPr lang="en-US" sz="2600" b="1" dirty="0"/>
              <a:t>full </a:t>
            </a:r>
            <a:r>
              <a:rPr lang="en-US" sz="2600" b="1" dirty="0" smtClean="0"/>
              <a:t>employment</a:t>
            </a:r>
            <a:endParaRPr lang="en-US" sz="2600" b="1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0273" y="352603"/>
            <a:ext cx="1962150" cy="73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08724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925" y="1371600"/>
            <a:ext cx="856615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09599" y="1524000"/>
            <a:ext cx="8152823" cy="35052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buClr>
                <a:srgbClr val="92D050"/>
              </a:buClr>
              <a:buBlip>
                <a:blip r:embed="rId3"/>
              </a:buBlip>
            </a:pPr>
            <a:r>
              <a:rPr lang="en-US" sz="2400" dirty="0" smtClean="0">
                <a:latin typeface="Calibri Light" panose="020F0302020204030204" pitchFamily="34" charset="0"/>
                <a:cs typeface="Calibri" pitchFamily="34" charset="0"/>
              </a:rPr>
              <a:t>Biggest </a:t>
            </a:r>
            <a:r>
              <a:rPr lang="en-US" sz="2400" dirty="0">
                <a:latin typeface="Calibri Light" panose="020F0302020204030204" pitchFamily="34" charset="0"/>
                <a:cs typeface="Calibri" pitchFamily="34" charset="0"/>
              </a:rPr>
              <a:t>challenge for business owners</a:t>
            </a:r>
          </a:p>
          <a:p>
            <a:pPr>
              <a:lnSpc>
                <a:spcPct val="150000"/>
              </a:lnSpc>
              <a:spcBef>
                <a:spcPts val="0"/>
              </a:spcBef>
              <a:buClr>
                <a:srgbClr val="92D050"/>
              </a:buClr>
              <a:buBlip>
                <a:blip r:embed="rId3"/>
              </a:buBlip>
            </a:pPr>
            <a:r>
              <a:rPr lang="en-US" sz="2400" dirty="0" smtClean="0">
                <a:latin typeface="Calibri Light" panose="020F0302020204030204" pitchFamily="34" charset="0"/>
                <a:cs typeface="Calibri" pitchFamily="34" charset="0"/>
              </a:rPr>
              <a:t>How </a:t>
            </a:r>
            <a:r>
              <a:rPr lang="en-US" sz="2400" dirty="0">
                <a:latin typeface="Calibri Light" panose="020F0302020204030204" pitchFamily="34" charset="0"/>
                <a:cs typeface="Calibri" pitchFamily="34" charset="0"/>
              </a:rPr>
              <a:t>to become </a:t>
            </a:r>
            <a:r>
              <a:rPr lang="en-US" sz="2400" b="1" dirty="0" smtClean="0">
                <a:latin typeface="+mj-lt"/>
                <a:cs typeface="Calibri" pitchFamily="34" charset="0"/>
              </a:rPr>
              <a:t>bank</a:t>
            </a:r>
            <a:r>
              <a:rPr lang="en-US" sz="2400" dirty="0" smtClean="0">
                <a:latin typeface="+mj-lt"/>
                <a:cs typeface="Calibri" pitchFamily="34" charset="0"/>
              </a:rPr>
              <a:t> </a:t>
            </a:r>
            <a:r>
              <a:rPr lang="en-US" sz="2400" b="1" dirty="0" smtClean="0">
                <a:latin typeface="+mj-lt"/>
                <a:cs typeface="Calibri" pitchFamily="34" charset="0"/>
              </a:rPr>
              <a:t>loan </a:t>
            </a:r>
            <a:r>
              <a:rPr lang="en-US" sz="2400" b="1" dirty="0">
                <a:latin typeface="+mj-lt"/>
                <a:cs typeface="Calibri" pitchFamily="34" charset="0"/>
              </a:rPr>
              <a:t>ready</a:t>
            </a:r>
          </a:p>
          <a:p>
            <a:pPr>
              <a:lnSpc>
                <a:spcPct val="150000"/>
              </a:lnSpc>
              <a:spcBef>
                <a:spcPts val="0"/>
              </a:spcBef>
              <a:buClr>
                <a:srgbClr val="92D050"/>
              </a:buClr>
              <a:buBlip>
                <a:blip r:embed="rId3"/>
              </a:buBlip>
            </a:pPr>
            <a:r>
              <a:rPr lang="en-US" sz="2400" dirty="0" smtClean="0">
                <a:latin typeface="Calibri Light" panose="020F0302020204030204" pitchFamily="34" charset="0"/>
                <a:cs typeface="Calibri" pitchFamily="34" charset="0"/>
              </a:rPr>
              <a:t>Questions </a:t>
            </a:r>
            <a:r>
              <a:rPr lang="en-US" sz="2400" dirty="0">
                <a:latin typeface="Calibri Light" panose="020F0302020204030204" pitchFamily="34" charset="0"/>
                <a:cs typeface="Calibri" pitchFamily="34" charset="0"/>
              </a:rPr>
              <a:t>you need to ask prospective lenders</a:t>
            </a:r>
          </a:p>
          <a:p>
            <a:pPr>
              <a:lnSpc>
                <a:spcPct val="150000"/>
              </a:lnSpc>
              <a:spcBef>
                <a:spcPts val="0"/>
              </a:spcBef>
              <a:buClr>
                <a:srgbClr val="92D050"/>
              </a:buClr>
              <a:buBlip>
                <a:blip r:embed="rId3"/>
              </a:buBlip>
            </a:pPr>
            <a:r>
              <a:rPr lang="en-US" sz="2400" dirty="0" smtClean="0">
                <a:latin typeface="Calibri Light" panose="020F0302020204030204" pitchFamily="34" charset="0"/>
                <a:cs typeface="Calibri" pitchFamily="34" charset="0"/>
              </a:rPr>
              <a:t>How </a:t>
            </a:r>
            <a:r>
              <a:rPr lang="en-US" sz="2400" dirty="0">
                <a:latin typeface="Calibri Light" panose="020F0302020204030204" pitchFamily="34" charset="0"/>
                <a:cs typeface="Calibri" pitchFamily="34" charset="0"/>
              </a:rPr>
              <a:t>to choose best source of capital </a:t>
            </a:r>
          </a:p>
          <a:p>
            <a:pPr>
              <a:lnSpc>
                <a:spcPct val="150000"/>
              </a:lnSpc>
              <a:spcBef>
                <a:spcPts val="0"/>
              </a:spcBef>
              <a:buClr>
                <a:srgbClr val="92D050"/>
              </a:buClr>
              <a:buBlip>
                <a:blip r:embed="rId3"/>
              </a:buBlip>
            </a:pPr>
            <a:r>
              <a:rPr lang="en-US" sz="2400" dirty="0" smtClean="0">
                <a:latin typeface="Calibri Light" panose="020F0302020204030204" pitchFamily="34" charset="0"/>
                <a:cs typeface="Calibri" pitchFamily="34" charset="0"/>
              </a:rPr>
              <a:t>Money </a:t>
            </a:r>
            <a:r>
              <a:rPr lang="en-US" sz="2400" dirty="0">
                <a:latin typeface="Calibri Light" panose="020F0302020204030204" pitchFamily="34" charset="0"/>
                <a:cs typeface="Calibri" pitchFamily="34" charset="0"/>
              </a:rPr>
              <a:t>alone not the answer, particularly for small startups</a:t>
            </a:r>
          </a:p>
          <a:p>
            <a:pPr>
              <a:lnSpc>
                <a:spcPct val="150000"/>
              </a:lnSpc>
              <a:spcBef>
                <a:spcPts val="0"/>
              </a:spcBef>
              <a:buClr>
                <a:srgbClr val="92D050"/>
              </a:buClr>
              <a:buBlip>
                <a:blip r:embed="rId3"/>
              </a:buBlip>
            </a:pPr>
            <a:r>
              <a:rPr lang="en-US" sz="2400" dirty="0" smtClean="0">
                <a:latin typeface="Calibri Light" panose="020F0302020204030204" pitchFamily="34" charset="0"/>
                <a:cs typeface="Calibri" pitchFamily="34" charset="0"/>
              </a:rPr>
              <a:t>Ongoing </a:t>
            </a:r>
            <a:r>
              <a:rPr lang="en-US" sz="2400" dirty="0">
                <a:latin typeface="Calibri Light" panose="020F0302020204030204" pitchFamily="34" charset="0"/>
                <a:cs typeface="Calibri" pitchFamily="34" charset="0"/>
              </a:rPr>
              <a:t>mentorship, businesses education &amp; training essential to success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-685800" y="314503"/>
            <a:ext cx="6629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4800" b="1" dirty="0" smtClean="0">
                <a:solidFill>
                  <a:srgbClr val="6DB43E"/>
                </a:solidFill>
                <a:latin typeface="Calibri"/>
                <a:cs typeface="Times New Roman" pitchFamily="18" charset="0"/>
              </a:rPr>
              <a:t>Access to Capital</a:t>
            </a:r>
            <a:endParaRPr lang="en-US" sz="4800" b="1" dirty="0">
              <a:solidFill>
                <a:srgbClr val="6DB43E"/>
              </a:solidFill>
              <a:latin typeface="Calibri"/>
              <a:cs typeface="Times New Roman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0273" y="352603"/>
            <a:ext cx="1962150" cy="73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43600"/>
            <a:ext cx="91440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7422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76216" y="221159"/>
            <a:ext cx="508158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4400" b="1" dirty="0" smtClean="0">
                <a:solidFill>
                  <a:srgbClr val="63CBE5"/>
                </a:solidFill>
                <a:latin typeface="Calibri"/>
                <a:cs typeface="Times New Roman" pitchFamily="18" charset="0"/>
              </a:rPr>
              <a:t>Bank Loan Readiness</a:t>
            </a:r>
            <a:endParaRPr lang="en-US" sz="4400" b="1" dirty="0">
              <a:solidFill>
                <a:srgbClr val="63CBE5"/>
              </a:solidFill>
              <a:latin typeface="Calibri"/>
              <a:cs typeface="Times New Roman" pitchFamily="18" charset="0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39639" y="1447800"/>
            <a:ext cx="6685005" cy="4572000"/>
          </a:xfrm>
        </p:spPr>
        <p:txBody>
          <a:bodyPr numCol="1">
            <a:noAutofit/>
          </a:bodyPr>
          <a:lstStyle/>
          <a:p>
            <a:pPr>
              <a:spcAft>
                <a:spcPts val="400"/>
              </a:spcAft>
              <a:buBlip>
                <a:blip r:embed="rId2"/>
              </a:buBlip>
            </a:pPr>
            <a:r>
              <a:rPr lang="en-US" sz="2000" dirty="0">
                <a:latin typeface="Calibri Light" panose="020F0302020204030204" pitchFamily="34" charset="0"/>
              </a:rPr>
              <a:t>Get</a:t>
            </a:r>
            <a:r>
              <a:rPr lang="en-US" sz="2000" dirty="0"/>
              <a:t> </a:t>
            </a:r>
            <a:r>
              <a:rPr lang="en-US" sz="2000" b="1" dirty="0"/>
              <a:t>personal credit </a:t>
            </a:r>
            <a:r>
              <a:rPr lang="en-US" sz="2000" dirty="0">
                <a:latin typeface="Calibri Light" panose="020F0302020204030204" pitchFamily="34" charset="0"/>
              </a:rPr>
              <a:t>in </a:t>
            </a:r>
            <a:r>
              <a:rPr lang="en-US" sz="2000" dirty="0" smtClean="0">
                <a:latin typeface="Calibri Light" panose="020F0302020204030204" pitchFamily="34" charset="0"/>
              </a:rPr>
              <a:t>order—FICO </a:t>
            </a:r>
            <a:r>
              <a:rPr lang="en-US" sz="2000" dirty="0">
                <a:latin typeface="Calibri Light" panose="020F0302020204030204" pitchFamily="34" charset="0"/>
              </a:rPr>
              <a:t>score will                     enable or limit you (unpaid collections, past due/default student loans, tax liens, past due child support)</a:t>
            </a:r>
          </a:p>
          <a:p>
            <a:pPr>
              <a:spcAft>
                <a:spcPts val="400"/>
              </a:spcAft>
              <a:buBlip>
                <a:blip r:embed="rId2"/>
              </a:buBlip>
            </a:pPr>
            <a:r>
              <a:rPr lang="en-US" sz="2000" dirty="0">
                <a:latin typeface="Calibri Light" panose="020F0302020204030204" pitchFamily="34" charset="0"/>
              </a:rPr>
              <a:t>Source</a:t>
            </a:r>
            <a:r>
              <a:rPr lang="en-US" sz="2000" dirty="0"/>
              <a:t> </a:t>
            </a:r>
            <a:r>
              <a:rPr lang="en-US" sz="2000" dirty="0">
                <a:latin typeface="Calibri Light" panose="020F0302020204030204" pitchFamily="34" charset="0"/>
              </a:rPr>
              <a:t>of</a:t>
            </a:r>
            <a:r>
              <a:rPr lang="en-US" sz="2000" dirty="0"/>
              <a:t> </a:t>
            </a:r>
            <a:r>
              <a:rPr lang="en-US" sz="2000" b="1" dirty="0" smtClean="0"/>
              <a:t>Income</a:t>
            </a:r>
            <a:r>
              <a:rPr lang="en-US" sz="2000" dirty="0" smtClean="0"/>
              <a:t>— </a:t>
            </a:r>
            <a:r>
              <a:rPr lang="en-US" sz="2000" dirty="0">
                <a:latin typeface="Calibri Light" panose="020F0302020204030204" pitchFamily="34" charset="0"/>
              </a:rPr>
              <a:t>must verify with tax returns/pay stubs. Is income stable? Retirement ?Disability Pay</a:t>
            </a:r>
            <a:r>
              <a:rPr lang="en-US" sz="2000" dirty="0" smtClean="0">
                <a:latin typeface="Calibri Light" panose="020F0302020204030204" pitchFamily="34" charset="0"/>
              </a:rPr>
              <a:t>? </a:t>
            </a:r>
            <a:endParaRPr lang="en-US" sz="2000" dirty="0">
              <a:latin typeface="Calibri Light" panose="020F0302020204030204" pitchFamily="34" charset="0"/>
            </a:endParaRPr>
          </a:p>
          <a:p>
            <a:pPr>
              <a:spcAft>
                <a:spcPts val="400"/>
              </a:spcAft>
              <a:buBlip>
                <a:blip r:embed="rId2"/>
              </a:buBlip>
            </a:pPr>
            <a:r>
              <a:rPr lang="en-US" sz="2000" b="1" dirty="0"/>
              <a:t>Business </a:t>
            </a:r>
            <a:r>
              <a:rPr lang="en-US" sz="2000" b="1" dirty="0" smtClean="0"/>
              <a:t>Plan</a:t>
            </a:r>
            <a:r>
              <a:rPr lang="en-US" sz="2000" dirty="0" smtClean="0"/>
              <a:t>—</a:t>
            </a:r>
            <a:r>
              <a:rPr lang="en-US" sz="2000" dirty="0" smtClean="0">
                <a:latin typeface="Calibri Light" panose="020F0302020204030204" pitchFamily="34" charset="0"/>
              </a:rPr>
              <a:t>resume</a:t>
            </a:r>
            <a:r>
              <a:rPr lang="en-US" sz="2000" dirty="0">
                <a:latin typeface="Calibri Light" panose="020F0302020204030204" pitchFamily="34" charset="0"/>
              </a:rPr>
              <a:t>, project budget, use of funds, 2-3 years financial projections, business description, use of funds, market research, &lt; $25K – 2-3 pages</a:t>
            </a:r>
          </a:p>
          <a:p>
            <a:pPr>
              <a:spcAft>
                <a:spcPts val="400"/>
              </a:spcAft>
              <a:buBlip>
                <a:blip r:embed="rId2"/>
              </a:buBlip>
            </a:pPr>
            <a:r>
              <a:rPr lang="en-US" sz="2000" b="1" dirty="0" smtClean="0"/>
              <a:t>Collateral</a:t>
            </a:r>
            <a:r>
              <a:rPr lang="en-US" sz="2000" dirty="0" smtClean="0"/>
              <a:t>— </a:t>
            </a:r>
            <a:r>
              <a:rPr lang="en-US" sz="2000" dirty="0">
                <a:latin typeface="Calibri Light" panose="020F0302020204030204" pitchFamily="34" charset="0"/>
              </a:rPr>
              <a:t>adequate to support loan</a:t>
            </a:r>
            <a:r>
              <a:rPr lang="en-US" sz="2000" dirty="0" smtClean="0">
                <a:latin typeface="Calibri Light" panose="020F0302020204030204" pitchFamily="34" charset="0"/>
              </a:rPr>
              <a:t>. 100% + for some lenders.  </a:t>
            </a:r>
            <a:r>
              <a:rPr lang="en-US" sz="2000" dirty="0">
                <a:latin typeface="Calibri Light" panose="020F0302020204030204" pitchFamily="34" charset="0"/>
              </a:rPr>
              <a:t>Most lenders use liquidation value (50-80%). Options for loans without collateral. </a:t>
            </a:r>
          </a:p>
          <a:p>
            <a:pPr marL="0" indent="0">
              <a:spcBef>
                <a:spcPts val="0"/>
              </a:spcBef>
              <a:buNone/>
            </a:pPr>
            <a:endParaRPr lang="en-US" sz="2000" dirty="0" smtClean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352603"/>
            <a:ext cx="1962150" cy="73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94" y="5943600"/>
            <a:ext cx="91440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46113">
            <a:off x="6639612" y="1211440"/>
            <a:ext cx="2851241" cy="282500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74" t="14541" r="20474" b="14541"/>
          <a:stretch/>
        </p:blipFill>
        <p:spPr bwMode="auto">
          <a:xfrm rot="20837891">
            <a:off x="6995566" y="3619925"/>
            <a:ext cx="2335427" cy="20925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942276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76216" y="221159"/>
            <a:ext cx="508158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4400" b="1" dirty="0" smtClean="0">
                <a:solidFill>
                  <a:srgbClr val="6DB43E"/>
                </a:solidFill>
                <a:latin typeface="Calibri"/>
                <a:cs typeface="Times New Roman" pitchFamily="18" charset="0"/>
              </a:rPr>
              <a:t>Bank Loan Readiness</a:t>
            </a:r>
            <a:endParaRPr lang="en-US" sz="4400" b="1" dirty="0">
              <a:solidFill>
                <a:srgbClr val="6DB43E"/>
              </a:solidFill>
              <a:latin typeface="Calibri"/>
              <a:cs typeface="Times New Roman" pitchFamily="18" charset="0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58614" y="1295400"/>
            <a:ext cx="6542161" cy="4724400"/>
          </a:xfrm>
        </p:spPr>
        <p:txBody>
          <a:bodyPr numCol="1">
            <a:noAutofit/>
          </a:bodyPr>
          <a:lstStyle/>
          <a:p>
            <a:pPr lvl="0">
              <a:lnSpc>
                <a:spcPct val="150000"/>
              </a:lnSpc>
              <a:spcBef>
                <a:spcPts val="0"/>
              </a:spcBef>
              <a:buClr>
                <a:srgbClr val="92D050"/>
              </a:buClr>
              <a:buBlip>
                <a:blip r:embed="rId2"/>
              </a:buBlip>
            </a:pPr>
            <a:r>
              <a:rPr lang="en-US" sz="2000" dirty="0" smtClean="0">
                <a:latin typeface="Calibri Light" panose="020F0302020204030204" pitchFamily="34" charset="0"/>
              </a:rPr>
              <a:t>Most </a:t>
            </a:r>
            <a:r>
              <a:rPr lang="en-US" sz="2000" dirty="0">
                <a:latin typeface="Calibri Light" panose="020F0302020204030204" pitchFamily="34" charset="0"/>
              </a:rPr>
              <a:t>lenders require borrower</a:t>
            </a:r>
            <a:r>
              <a:rPr lang="en-US" sz="2000" b="1" dirty="0">
                <a:latin typeface="Calibri Light" panose="020F0302020204030204" pitchFamily="34" charset="0"/>
              </a:rPr>
              <a:t> </a:t>
            </a:r>
            <a:r>
              <a:rPr lang="en-US" sz="2000" b="1" dirty="0" smtClean="0">
                <a:solidFill>
                  <a:srgbClr val="F79563"/>
                </a:solidFill>
                <a:latin typeface="+mj-lt"/>
              </a:rPr>
              <a:t>Equity</a:t>
            </a:r>
            <a:r>
              <a:rPr lang="en-US" sz="2000" b="1" dirty="0" smtClean="0">
                <a:solidFill>
                  <a:srgbClr val="F79563"/>
                </a:solidFill>
                <a:latin typeface="Calibri Light" panose="020F0302020204030204" pitchFamily="34" charset="0"/>
              </a:rPr>
              <a:t> </a:t>
            </a:r>
            <a:r>
              <a:rPr lang="en-US" sz="2000" dirty="0">
                <a:latin typeface="Calibri Light" panose="020F0302020204030204" pitchFamily="34" charset="0"/>
              </a:rPr>
              <a:t>“</a:t>
            </a:r>
            <a:r>
              <a:rPr lang="en-US" sz="2000" dirty="0" smtClean="0">
                <a:latin typeface="Calibri Light" panose="020F0302020204030204" pitchFamily="34" charset="0"/>
              </a:rPr>
              <a:t>skin in </a:t>
            </a:r>
            <a:r>
              <a:rPr lang="en-US" sz="2000" dirty="0">
                <a:latin typeface="Calibri Light" panose="020F0302020204030204" pitchFamily="34" charset="0"/>
              </a:rPr>
              <a:t>the game”. </a:t>
            </a:r>
            <a:r>
              <a:rPr lang="en-US" sz="2000" dirty="0" smtClean="0">
                <a:latin typeface="Calibri Light" panose="020F0302020204030204" pitchFamily="34" charset="0"/>
              </a:rPr>
              <a:t> </a:t>
            </a:r>
            <a:r>
              <a:rPr lang="en-US" sz="2000" dirty="0">
                <a:latin typeface="Calibri Light" panose="020F0302020204030204" pitchFamily="34" charset="0"/>
              </a:rPr>
              <a:t>May require 20% or more equity for the </a:t>
            </a:r>
            <a:r>
              <a:rPr lang="en-US" sz="2000" dirty="0" smtClean="0">
                <a:latin typeface="Calibri Light" panose="020F0302020204030204" pitchFamily="34" charset="0"/>
              </a:rPr>
              <a:t>loan (</a:t>
            </a:r>
            <a:r>
              <a:rPr lang="en-US" sz="2000" dirty="0">
                <a:latin typeface="Calibri Light" panose="020F0302020204030204" pitchFamily="34" charset="0"/>
              </a:rPr>
              <a:t>cash, inventory, real estate</a:t>
            </a:r>
            <a:r>
              <a:rPr lang="en-US" sz="2000" dirty="0" smtClean="0">
                <a:latin typeface="Calibri Light" panose="020F0302020204030204" pitchFamily="34" charset="0"/>
              </a:rPr>
              <a:t>).</a:t>
            </a:r>
            <a:endParaRPr lang="en-US" sz="2000" dirty="0">
              <a:latin typeface="Calibri Light" panose="020F0302020204030204" pitchFamily="34" charset="0"/>
            </a:endParaRPr>
          </a:p>
          <a:p>
            <a:pPr lvl="0">
              <a:lnSpc>
                <a:spcPct val="150000"/>
              </a:lnSpc>
              <a:spcBef>
                <a:spcPts val="0"/>
              </a:spcBef>
              <a:buClr>
                <a:srgbClr val="92D050"/>
              </a:buClr>
              <a:buBlip>
                <a:blip r:embed="rId2"/>
              </a:buBlip>
            </a:pPr>
            <a:r>
              <a:rPr lang="en-US" sz="2000" dirty="0" smtClean="0">
                <a:latin typeface="Calibri Light" panose="020F0302020204030204" pitchFamily="34" charset="0"/>
              </a:rPr>
              <a:t>Your </a:t>
            </a:r>
            <a:r>
              <a:rPr lang="en-US" sz="2000" dirty="0">
                <a:latin typeface="Calibri Light" panose="020F0302020204030204" pitchFamily="34" charset="0"/>
              </a:rPr>
              <a:t>business must be </a:t>
            </a:r>
            <a:r>
              <a:rPr lang="en-US" sz="2000" b="1" dirty="0">
                <a:solidFill>
                  <a:srgbClr val="F79563"/>
                </a:solidFill>
                <a:latin typeface="+mj-lt"/>
              </a:rPr>
              <a:t>C</a:t>
            </a:r>
            <a:r>
              <a:rPr lang="en-US" sz="2000" b="1" dirty="0" smtClean="0">
                <a:solidFill>
                  <a:srgbClr val="F79563"/>
                </a:solidFill>
                <a:latin typeface="+mj-lt"/>
              </a:rPr>
              <a:t>ompetitive</a:t>
            </a:r>
            <a:r>
              <a:rPr lang="en-US" sz="2000" dirty="0" smtClean="0">
                <a:solidFill>
                  <a:srgbClr val="F79563"/>
                </a:solidFill>
                <a:latin typeface="Calibri Light" panose="020F0302020204030204" pitchFamily="34" charset="0"/>
              </a:rPr>
              <a:t> </a:t>
            </a:r>
            <a:r>
              <a:rPr lang="en-US" sz="2000" dirty="0">
                <a:latin typeface="Calibri Light" panose="020F0302020204030204" pitchFamily="34" charset="0"/>
              </a:rPr>
              <a:t>as assessed by </a:t>
            </a:r>
            <a:r>
              <a:rPr lang="en-US" sz="2000" dirty="0" smtClean="0">
                <a:latin typeface="Calibri Light" panose="020F0302020204030204" pitchFamily="34" charset="0"/>
              </a:rPr>
              <a:t>lender.</a:t>
            </a:r>
            <a:endParaRPr lang="en-US" sz="2000" dirty="0">
              <a:latin typeface="Calibri Light" panose="020F0302020204030204" pitchFamily="34" charset="0"/>
            </a:endParaRPr>
          </a:p>
          <a:p>
            <a:pPr lvl="0">
              <a:lnSpc>
                <a:spcPct val="150000"/>
              </a:lnSpc>
              <a:spcBef>
                <a:spcPts val="0"/>
              </a:spcBef>
              <a:buClr>
                <a:srgbClr val="92D050"/>
              </a:buClr>
              <a:buBlip>
                <a:blip r:embed="rId2"/>
              </a:buBlip>
            </a:pPr>
            <a:r>
              <a:rPr lang="en-US" sz="2000" b="1" dirty="0" smtClean="0">
                <a:solidFill>
                  <a:srgbClr val="F79563"/>
                </a:solidFill>
                <a:latin typeface="+mj-lt"/>
              </a:rPr>
              <a:t>Character</a:t>
            </a:r>
            <a:r>
              <a:rPr lang="en-US" sz="2000" b="1" dirty="0" smtClean="0">
                <a:latin typeface="Calibri Light" panose="020F0302020204030204" pitchFamily="34" charset="0"/>
              </a:rPr>
              <a:t>—</a:t>
            </a:r>
            <a:r>
              <a:rPr lang="en-US" sz="2000" dirty="0" smtClean="0">
                <a:latin typeface="Calibri Light" panose="020F0302020204030204" pitchFamily="34" charset="0"/>
              </a:rPr>
              <a:t> </a:t>
            </a:r>
            <a:r>
              <a:rPr lang="en-US" sz="2000" dirty="0">
                <a:latin typeface="Calibri Light" panose="020F0302020204030204" pitchFamily="34" charset="0"/>
              </a:rPr>
              <a:t>honorable in meeting past obligations. Sincere and responsive.  Can be “gut feeling</a:t>
            </a:r>
            <a:r>
              <a:rPr lang="en-US" sz="2000" dirty="0" smtClean="0">
                <a:latin typeface="Calibri Light" panose="020F0302020204030204" pitchFamily="34" charset="0"/>
              </a:rPr>
              <a:t>”.</a:t>
            </a:r>
            <a:endParaRPr lang="en-US" sz="2000" dirty="0">
              <a:latin typeface="Calibri Light" panose="020F0302020204030204" pitchFamily="34" charset="0"/>
            </a:endParaRPr>
          </a:p>
          <a:p>
            <a:pPr lvl="0">
              <a:lnSpc>
                <a:spcPct val="150000"/>
              </a:lnSpc>
              <a:spcBef>
                <a:spcPts val="0"/>
              </a:spcBef>
              <a:buClr>
                <a:srgbClr val="92D050"/>
              </a:buClr>
              <a:buBlip>
                <a:blip r:embed="rId2"/>
              </a:buBlip>
            </a:pPr>
            <a:r>
              <a:rPr lang="en-US" sz="2000" dirty="0" smtClean="0">
                <a:latin typeface="Calibri Light" panose="020F0302020204030204" pitchFamily="34" charset="0"/>
              </a:rPr>
              <a:t>Understanding  </a:t>
            </a:r>
            <a:r>
              <a:rPr lang="en-US" sz="2000" b="1" dirty="0">
                <a:solidFill>
                  <a:srgbClr val="F79563"/>
                </a:solidFill>
                <a:latin typeface="+mj-lt"/>
              </a:rPr>
              <a:t>Financials</a:t>
            </a:r>
            <a:r>
              <a:rPr lang="en-US" sz="2000" dirty="0">
                <a:latin typeface="Calibri Light" panose="020F0302020204030204" pitchFamily="34" charset="0"/>
              </a:rPr>
              <a:t>  essential to any well run business. </a:t>
            </a:r>
            <a:endParaRPr lang="en-US" sz="2000" dirty="0" smtClean="0">
              <a:latin typeface="Calibri Light" panose="020F0302020204030204" pitchFamily="34" charset="0"/>
            </a:endParaRPr>
          </a:p>
          <a:p>
            <a:pPr lvl="3">
              <a:spcBef>
                <a:spcPts val="0"/>
              </a:spcBef>
              <a:buClr>
                <a:srgbClr val="92D050"/>
              </a:buClr>
              <a:buFont typeface="Courier New" panose="02070309020205020404" pitchFamily="49" charset="0"/>
              <a:buChar char="o"/>
            </a:pPr>
            <a:r>
              <a:rPr lang="en-US" sz="1800" dirty="0" smtClean="0">
                <a:latin typeface="Calibri Light" panose="020F0302020204030204" pitchFamily="34" charset="0"/>
              </a:rPr>
              <a:t>Profit </a:t>
            </a:r>
            <a:r>
              <a:rPr lang="en-US" sz="1800" dirty="0">
                <a:latin typeface="Calibri Light" panose="020F0302020204030204" pitchFamily="34" charset="0"/>
              </a:rPr>
              <a:t>&amp; </a:t>
            </a:r>
            <a:r>
              <a:rPr lang="en-US" sz="1800" dirty="0" smtClean="0">
                <a:latin typeface="Calibri Light" panose="020F0302020204030204" pitchFamily="34" charset="0"/>
              </a:rPr>
              <a:t>Loss</a:t>
            </a:r>
          </a:p>
          <a:p>
            <a:pPr lvl="3">
              <a:spcBef>
                <a:spcPts val="0"/>
              </a:spcBef>
              <a:buClr>
                <a:srgbClr val="92D050"/>
              </a:buClr>
              <a:buFont typeface="Courier New" panose="02070309020205020404" pitchFamily="49" charset="0"/>
              <a:buChar char="o"/>
            </a:pPr>
            <a:r>
              <a:rPr lang="en-US" sz="1800" dirty="0" smtClean="0">
                <a:latin typeface="Calibri Light" panose="020F0302020204030204" pitchFamily="34" charset="0"/>
              </a:rPr>
              <a:t>Balance </a:t>
            </a:r>
            <a:r>
              <a:rPr lang="en-US" sz="1800" dirty="0">
                <a:latin typeface="Calibri Light" panose="020F0302020204030204" pitchFamily="34" charset="0"/>
              </a:rPr>
              <a:t>Sheet </a:t>
            </a:r>
            <a:endParaRPr lang="en-US" sz="1800" dirty="0" smtClean="0">
              <a:latin typeface="Calibri Light" panose="020F0302020204030204" pitchFamily="34" charset="0"/>
            </a:endParaRPr>
          </a:p>
          <a:p>
            <a:pPr lvl="3">
              <a:spcBef>
                <a:spcPts val="0"/>
              </a:spcBef>
              <a:buClr>
                <a:srgbClr val="92D050"/>
              </a:buClr>
              <a:buFont typeface="Courier New" panose="02070309020205020404" pitchFamily="49" charset="0"/>
              <a:buChar char="o"/>
            </a:pPr>
            <a:r>
              <a:rPr lang="en-US" sz="1800" dirty="0" smtClean="0">
                <a:latin typeface="Calibri Light" panose="020F0302020204030204" pitchFamily="34" charset="0"/>
              </a:rPr>
              <a:t>Cash </a:t>
            </a:r>
            <a:r>
              <a:rPr lang="en-US" sz="1800" dirty="0">
                <a:latin typeface="Calibri Light" panose="020F0302020204030204" pitchFamily="34" charset="0"/>
              </a:rPr>
              <a:t>Flow</a:t>
            </a:r>
          </a:p>
          <a:p>
            <a:pPr>
              <a:spcBef>
                <a:spcPts val="0"/>
              </a:spcBef>
            </a:pPr>
            <a:endParaRPr lang="en-US" sz="2400" dirty="0" smtClean="0">
              <a:latin typeface="Calibri Light" panose="020F0302020204030204" pitchFamily="34" charset="0"/>
              <a:cs typeface="Calibri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352603"/>
            <a:ext cx="1962150" cy="73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 descr="P:\Client Photos\Texas Humane Heroes\photo 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4572000"/>
            <a:ext cx="3276600" cy="21897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1" name="Picture 4" descr="P:\Client Photos\Phoenix Arising Aviation Academy\PeopleFund-8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06254">
            <a:off x="6728727" y="1324325"/>
            <a:ext cx="2258588" cy="33988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731808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72200"/>
            <a:ext cx="6972300" cy="90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033"/>
          <a:stretch/>
        </p:blipFill>
        <p:spPr bwMode="auto">
          <a:xfrm>
            <a:off x="3429000" y="6181725"/>
            <a:ext cx="5715000" cy="90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48626" y="235803"/>
            <a:ext cx="371377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4800" b="1" dirty="0" smtClean="0">
                <a:solidFill>
                  <a:srgbClr val="6DB43E"/>
                </a:solidFill>
                <a:latin typeface="Calibri"/>
                <a:cs typeface="Times New Roman" pitchFamily="18" charset="0"/>
              </a:rPr>
              <a:t>SBA Products 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0273" y="304800"/>
            <a:ext cx="1962150" cy="73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55023" y="1303070"/>
            <a:ext cx="848417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92D050"/>
              </a:buClr>
              <a:buBlip>
                <a:blip r:embed="rId4"/>
              </a:buBlip>
            </a:pPr>
            <a:r>
              <a:rPr lang="en-US" sz="24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SBA Microloans------------------------</a:t>
            </a:r>
            <a:r>
              <a:rPr lang="en-US" sz="2400" dirty="0" smtClean="0">
                <a:solidFill>
                  <a:prstClr val="black"/>
                </a:solidFill>
                <a:latin typeface="Calibri Light" panose="020F0302020204030204" pitchFamily="34" charset="0"/>
                <a:sym typeface="Wingdings" pitchFamily="2" charset="2"/>
              </a:rPr>
              <a:t>--&gt;</a:t>
            </a:r>
            <a:r>
              <a:rPr lang="en-US" sz="24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up to $50,000(CDFI’s)</a:t>
            </a:r>
          </a:p>
          <a:p>
            <a:pPr marL="342900" lvl="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92D050"/>
              </a:buClr>
              <a:buBlip>
                <a:blip r:embed="rId4"/>
              </a:buBlip>
            </a:pPr>
            <a:r>
              <a:rPr lang="en-US" sz="24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SBA 7(a) Community Advantage---&gt;up to $250,000 (CDFI’s)</a:t>
            </a:r>
          </a:p>
          <a:p>
            <a:pPr marL="342900" lvl="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92D050"/>
              </a:buClr>
              <a:buBlip>
                <a:blip r:embed="rId4"/>
              </a:buBlip>
            </a:pPr>
            <a:r>
              <a:rPr lang="en-US" sz="24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SBA 7(a) Small Loan Advantage--- </a:t>
            </a:r>
            <a:r>
              <a:rPr lang="en-US" sz="2400" dirty="0">
                <a:solidFill>
                  <a:prstClr val="black"/>
                </a:solidFill>
                <a:latin typeface="Calibri Light" panose="020F0302020204030204" pitchFamily="34" charset="0"/>
                <a:sym typeface="Wingdings" pitchFamily="2" charset="2"/>
              </a:rPr>
              <a:t>&gt;</a:t>
            </a:r>
            <a:r>
              <a:rPr lang="en-US" sz="2400" dirty="0" smtClean="0">
                <a:solidFill>
                  <a:prstClr val="black"/>
                </a:solidFill>
                <a:latin typeface="Calibri Light" panose="020F0302020204030204" pitchFamily="34" charset="0"/>
                <a:sym typeface="Wingdings" pitchFamily="2" charset="2"/>
              </a:rPr>
              <a:t> </a:t>
            </a:r>
            <a:r>
              <a:rPr lang="en-US" sz="24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up to $350,000 (Bank)</a:t>
            </a:r>
          </a:p>
          <a:p>
            <a:pPr marL="342900" lvl="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92D050"/>
              </a:buClr>
              <a:buBlip>
                <a:blip r:embed="rId4"/>
              </a:buBlip>
            </a:pPr>
            <a:r>
              <a:rPr lang="en-US" sz="24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SBA 7(a) with SBA Guaranty----------&gt;up to 5,000,000(Bank)</a:t>
            </a:r>
          </a:p>
          <a:p>
            <a:pPr marL="342900" lvl="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92D050"/>
              </a:buClr>
              <a:buBlip>
                <a:blip r:embed="rId4"/>
              </a:buBlip>
            </a:pPr>
            <a:r>
              <a:rPr lang="en-US" sz="24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SBA 504 (debenture)---------&gt; up to5,000,000(Banks/CDC’s)</a:t>
            </a:r>
            <a:endParaRPr lang="en-US" sz="24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9" name="6E3B85DF-D836-44F5-97AD-5030E93E2410" descr="E9D23A79-EB7B-4E4E-810D-7158F45DBCF9@acdc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0352" y="4342103"/>
            <a:ext cx="1447800" cy="18404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444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7467600" cy="838200"/>
          </a:xfrm>
        </p:spPr>
        <p:txBody>
          <a:bodyPr>
            <a:noAutofit/>
          </a:bodyPr>
          <a:lstStyle/>
          <a:p>
            <a:pPr algn="l"/>
            <a:r>
              <a:rPr lang="en-US" sz="4800" b="1" dirty="0" smtClean="0">
                <a:solidFill>
                  <a:srgbClr val="F79563"/>
                </a:solidFill>
                <a:cs typeface="Times New Roman" pitchFamily="18" charset="0"/>
              </a:rPr>
              <a:t>Questions to Ask Lender </a:t>
            </a:r>
            <a:endParaRPr lang="en-US" sz="4800" i="1" dirty="0">
              <a:solidFill>
                <a:srgbClr val="F79563"/>
              </a:solidFill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953600649"/>
              </p:ext>
            </p:extLst>
          </p:nvPr>
        </p:nvGraphicFramePr>
        <p:xfrm>
          <a:off x="-304800" y="1371600"/>
          <a:ext cx="9144000" cy="4419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72200"/>
            <a:ext cx="6972300" cy="90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033"/>
          <a:stretch/>
        </p:blipFill>
        <p:spPr bwMode="auto">
          <a:xfrm>
            <a:off x="3429000" y="6181725"/>
            <a:ext cx="5715000" cy="90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352603"/>
            <a:ext cx="1962150" cy="73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0039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0">
        <p:push dir="u"/>
      </p:transition>
    </mc:Choice>
    <mc:Fallback xmlns="">
      <p:transition spd="slow" advClick="0" advTm="20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925" y="1295400"/>
            <a:ext cx="856615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533400" y="1676400"/>
            <a:ext cx="8321675" cy="4267200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Clr>
                <a:srgbClr val="92D050"/>
              </a:buClr>
              <a:buNone/>
            </a:pPr>
            <a:r>
              <a:rPr lang="en-US" sz="2400" b="1" dirty="0" smtClean="0">
                <a:cs typeface="Calibri" pitchFamily="34" charset="0"/>
              </a:rPr>
              <a:t>Bootstrapping </a:t>
            </a:r>
            <a:r>
              <a:rPr lang="en-US" sz="2400" b="1" dirty="0">
                <a:cs typeface="Calibri" pitchFamily="34" charset="0"/>
              </a:rPr>
              <a:t>+ Family + </a:t>
            </a:r>
            <a:r>
              <a:rPr lang="en-US" sz="2400" b="1" dirty="0" smtClean="0">
                <a:cs typeface="Calibri" pitchFamily="34" charset="0"/>
              </a:rPr>
              <a:t>Friends</a:t>
            </a:r>
          </a:p>
          <a:p>
            <a:pPr marL="0" indent="0">
              <a:spcBef>
                <a:spcPts val="0"/>
              </a:spcBef>
              <a:buClr>
                <a:srgbClr val="92D050"/>
              </a:buClr>
              <a:buNone/>
            </a:pPr>
            <a:endParaRPr lang="en-US" sz="1100" b="1" dirty="0">
              <a:cs typeface="Calibri" pitchFamily="34" charset="0"/>
            </a:endParaRPr>
          </a:p>
          <a:p>
            <a:pPr marL="0" indent="0">
              <a:spcBef>
                <a:spcPts val="0"/>
              </a:spcBef>
              <a:buClr>
                <a:srgbClr val="92D050"/>
              </a:buClr>
              <a:buNone/>
            </a:pPr>
            <a:r>
              <a:rPr lang="en-US" sz="2400" b="1" dirty="0" smtClean="0">
                <a:cs typeface="Calibri" pitchFamily="34" charset="0"/>
              </a:rPr>
              <a:t>Credit Cards</a:t>
            </a:r>
            <a:endParaRPr lang="en-US" sz="2400" b="1" dirty="0">
              <a:cs typeface="Calibri" pitchFamily="34" charset="0"/>
            </a:endParaRPr>
          </a:p>
          <a:p>
            <a:pPr lvl="1">
              <a:spcBef>
                <a:spcPts val="0"/>
              </a:spcBef>
              <a:buClr>
                <a:srgbClr val="92D050"/>
              </a:buClr>
              <a:buBlip>
                <a:blip r:embed="rId3"/>
              </a:buBlip>
            </a:pPr>
            <a:r>
              <a:rPr lang="en-US" sz="2400" dirty="0" smtClean="0">
                <a:cs typeface="Calibri" pitchFamily="34" charset="0"/>
              </a:rPr>
              <a:t> </a:t>
            </a:r>
            <a:r>
              <a:rPr lang="en-US" sz="2400" dirty="0" smtClean="0">
                <a:latin typeface="Calibri Light" panose="020F0302020204030204" pitchFamily="34" charset="0"/>
                <a:cs typeface="Calibri" pitchFamily="34" charset="0"/>
              </a:rPr>
              <a:t>Beware </a:t>
            </a:r>
            <a:r>
              <a:rPr lang="en-US" sz="2400" dirty="0">
                <a:latin typeface="Calibri Light" panose="020F0302020204030204" pitchFamily="34" charset="0"/>
                <a:cs typeface="Calibri" pitchFamily="34" charset="0"/>
              </a:rPr>
              <a:t>introductory periods</a:t>
            </a:r>
          </a:p>
          <a:p>
            <a:pPr lvl="1">
              <a:spcBef>
                <a:spcPts val="0"/>
              </a:spcBef>
              <a:buClr>
                <a:srgbClr val="92D050"/>
              </a:buClr>
              <a:buBlip>
                <a:blip r:embed="rId3"/>
              </a:buBlip>
            </a:pPr>
            <a:r>
              <a:rPr lang="en-US" sz="2400" dirty="0" smtClean="0">
                <a:latin typeface="Calibri Light" panose="020F0302020204030204" pitchFamily="34" charset="0"/>
                <a:cs typeface="Calibri" pitchFamily="34" charset="0"/>
              </a:rPr>
              <a:t> Late </a:t>
            </a:r>
            <a:r>
              <a:rPr lang="en-US" sz="2400" dirty="0">
                <a:latin typeface="Calibri Light" panose="020F0302020204030204" pitchFamily="34" charset="0"/>
                <a:cs typeface="Calibri" pitchFamily="34" charset="0"/>
              </a:rPr>
              <a:t>payments – rates rise to 30% APR in some instances</a:t>
            </a:r>
          </a:p>
          <a:p>
            <a:pPr lvl="1">
              <a:spcBef>
                <a:spcPts val="0"/>
              </a:spcBef>
              <a:buClr>
                <a:srgbClr val="92D050"/>
              </a:buClr>
              <a:buBlip>
                <a:blip r:embed="rId3"/>
              </a:buBlip>
            </a:pPr>
            <a:r>
              <a:rPr lang="en-US" sz="2400" dirty="0" smtClean="0">
                <a:latin typeface="Calibri Light" panose="020F0302020204030204" pitchFamily="34" charset="0"/>
                <a:cs typeface="Calibri" pitchFamily="34" charset="0"/>
              </a:rPr>
              <a:t> Cannot </a:t>
            </a:r>
            <a:r>
              <a:rPr lang="en-US" sz="2400" dirty="0">
                <a:latin typeface="Calibri Light" panose="020F0302020204030204" pitchFamily="34" charset="0"/>
                <a:cs typeface="Calibri" pitchFamily="34" charset="0"/>
              </a:rPr>
              <a:t>close account with outstanding </a:t>
            </a:r>
            <a:r>
              <a:rPr lang="en-US" sz="2400" dirty="0" smtClean="0">
                <a:latin typeface="Calibri Light" panose="020F0302020204030204" pitchFamily="34" charset="0"/>
                <a:cs typeface="Calibri" pitchFamily="34" charset="0"/>
              </a:rPr>
              <a:t>balance</a:t>
            </a:r>
          </a:p>
          <a:p>
            <a:pPr marL="457200" lvl="1" indent="0">
              <a:spcBef>
                <a:spcPts val="0"/>
              </a:spcBef>
              <a:buClr>
                <a:srgbClr val="92D050"/>
              </a:buClr>
              <a:buNone/>
            </a:pPr>
            <a:endParaRPr lang="en-US" sz="1100" dirty="0">
              <a:cs typeface="Calibri" pitchFamily="34" charset="0"/>
            </a:endParaRPr>
          </a:p>
          <a:p>
            <a:pPr marL="0" indent="0">
              <a:spcBef>
                <a:spcPts val="0"/>
              </a:spcBef>
              <a:buClr>
                <a:srgbClr val="92D050"/>
              </a:buClr>
              <a:buNone/>
            </a:pPr>
            <a:r>
              <a:rPr lang="en-US" sz="2400" b="1" dirty="0" smtClean="0">
                <a:cs typeface="Calibri" pitchFamily="34" charset="0"/>
              </a:rPr>
              <a:t>Pay </a:t>
            </a:r>
            <a:r>
              <a:rPr lang="en-US" sz="2400" b="1" dirty="0">
                <a:cs typeface="Calibri" pitchFamily="34" charset="0"/>
              </a:rPr>
              <a:t>Day Loans</a:t>
            </a:r>
          </a:p>
          <a:p>
            <a:pPr lvl="1">
              <a:spcBef>
                <a:spcPts val="0"/>
              </a:spcBef>
              <a:buClr>
                <a:srgbClr val="92D050"/>
              </a:buClr>
              <a:buBlip>
                <a:blip r:embed="rId3"/>
              </a:buBlip>
            </a:pPr>
            <a:r>
              <a:rPr lang="en-US" sz="2400" dirty="0" smtClean="0">
                <a:cs typeface="Calibri" pitchFamily="34" charset="0"/>
              </a:rPr>
              <a:t> </a:t>
            </a:r>
            <a:r>
              <a:rPr lang="en-US" sz="2400" dirty="0" smtClean="0">
                <a:latin typeface="Calibri Light" panose="020F0302020204030204" pitchFamily="34" charset="0"/>
                <a:cs typeface="Calibri" pitchFamily="34" charset="0"/>
              </a:rPr>
              <a:t>Who uses and why?</a:t>
            </a:r>
            <a:endParaRPr lang="en-US" sz="2400" dirty="0">
              <a:latin typeface="Calibri Light" panose="020F0302020204030204" pitchFamily="34" charset="0"/>
              <a:cs typeface="Calibri" pitchFamily="34" charset="0"/>
            </a:endParaRPr>
          </a:p>
          <a:p>
            <a:pPr lvl="1">
              <a:spcBef>
                <a:spcPts val="0"/>
              </a:spcBef>
              <a:buClr>
                <a:srgbClr val="92D050"/>
              </a:buClr>
              <a:buBlip>
                <a:blip r:embed="rId3"/>
              </a:buBlip>
            </a:pPr>
            <a:r>
              <a:rPr lang="en-US" sz="2400" dirty="0" smtClean="0">
                <a:latin typeface="Calibri Light" panose="020F0302020204030204" pitchFamily="34" charset="0"/>
                <a:cs typeface="Calibri" pitchFamily="34" charset="0"/>
              </a:rPr>
              <a:t> Example</a:t>
            </a:r>
            <a:r>
              <a:rPr lang="en-US" sz="2400" dirty="0">
                <a:latin typeface="Calibri Light" panose="020F0302020204030204" pitchFamily="34" charset="0"/>
                <a:cs typeface="Calibri" pitchFamily="34" charset="0"/>
              </a:rPr>
              <a:t>:  pay $15 for a 2 week $ 100 loan</a:t>
            </a:r>
          </a:p>
          <a:p>
            <a:pPr lvl="1">
              <a:spcBef>
                <a:spcPts val="0"/>
              </a:spcBef>
              <a:buClr>
                <a:srgbClr val="92D050"/>
              </a:buClr>
              <a:buBlip>
                <a:blip r:embed="rId3"/>
              </a:buBlip>
            </a:pPr>
            <a:r>
              <a:rPr lang="en-US" sz="2400" dirty="0" smtClean="0">
                <a:latin typeface="Calibri Light" panose="020F0302020204030204" pitchFamily="34" charset="0"/>
                <a:cs typeface="Calibri" pitchFamily="34" charset="0"/>
              </a:rPr>
              <a:t> APR </a:t>
            </a:r>
            <a:r>
              <a:rPr lang="en-US" sz="2400" dirty="0">
                <a:latin typeface="Calibri Light" panose="020F0302020204030204" pitchFamily="34" charset="0"/>
                <a:cs typeface="Calibri" pitchFamily="34" charset="0"/>
              </a:rPr>
              <a:t>– 26 X .15% = 390% APR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-533400" y="235803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4800" b="1" dirty="0" smtClean="0">
                <a:solidFill>
                  <a:srgbClr val="6DB43E"/>
                </a:solidFill>
                <a:latin typeface="Calibri"/>
                <a:cs typeface="Times New Roman" pitchFamily="18" charset="0"/>
              </a:rPr>
              <a:t>Other Capital Options </a:t>
            </a:r>
            <a:endParaRPr lang="en-US" sz="4800" b="1" dirty="0">
              <a:solidFill>
                <a:srgbClr val="6DB43E"/>
              </a:solidFill>
              <a:latin typeface="Calibri"/>
              <a:cs typeface="Times New Roman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0273" y="352603"/>
            <a:ext cx="1962150" cy="73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67400"/>
            <a:ext cx="91440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8103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925" y="1000214"/>
            <a:ext cx="8566150" cy="4705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Content Placeholder 2"/>
          <p:cNvSpPr txBox="1">
            <a:spLocks/>
          </p:cNvSpPr>
          <p:nvPr/>
        </p:nvSpPr>
        <p:spPr>
          <a:xfrm>
            <a:off x="342499" y="1295400"/>
            <a:ext cx="8550275" cy="3505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buClr>
                <a:srgbClr val="92D050"/>
              </a:buClr>
              <a:buFont typeface="Arial" panose="020B0604020202020204" pitchFamily="34" charset="0"/>
              <a:buBlip>
                <a:blip r:embed="rId3"/>
              </a:buBlip>
            </a:pPr>
            <a:r>
              <a:rPr lang="en-US" sz="2400" dirty="0" smtClean="0">
                <a:cs typeface="Calibri" pitchFamily="34" charset="0"/>
              </a:rPr>
              <a:t> </a:t>
            </a:r>
            <a:r>
              <a:rPr lang="en-US" sz="2400" dirty="0" smtClean="0">
                <a:latin typeface="Calibri Light" panose="020F0302020204030204" pitchFamily="34" charset="0"/>
                <a:cs typeface="Calibri" pitchFamily="34" charset="0"/>
              </a:rPr>
              <a:t>Complete a loan application</a:t>
            </a:r>
          </a:p>
          <a:p>
            <a:pPr>
              <a:spcBef>
                <a:spcPts val="0"/>
              </a:spcBef>
              <a:buClr>
                <a:srgbClr val="92D050"/>
              </a:buClr>
              <a:buFont typeface="Arial" panose="020B0604020202020204" pitchFamily="34" charset="0"/>
              <a:buBlip>
                <a:blip r:embed="rId3"/>
              </a:buBlip>
            </a:pPr>
            <a:r>
              <a:rPr lang="en-US" sz="2400" dirty="0" smtClean="0">
                <a:latin typeface="Calibri Light" panose="020F0302020204030204" pitchFamily="34" charset="0"/>
                <a:cs typeface="Calibri" pitchFamily="34" charset="0"/>
              </a:rPr>
              <a:t> Gather and submit required documents:</a:t>
            </a:r>
          </a:p>
          <a:p>
            <a:pPr lvl="1">
              <a:spcBef>
                <a:spcPts val="0"/>
              </a:spcBef>
              <a:buClr>
                <a:srgbClr val="92D050"/>
              </a:buClr>
            </a:pPr>
            <a:r>
              <a:rPr lang="en-US" sz="2000" dirty="0" smtClean="0">
                <a:latin typeface="Calibri Light" panose="020F0302020204030204" pitchFamily="34" charset="0"/>
                <a:cs typeface="Calibri" pitchFamily="34" charset="0"/>
              </a:rPr>
              <a:t>Existing businesses: Debt schedule, business financial statements, business tax returns, 3 months business bank statements, detailed breakdown of use of funds, personal financial statements, personal tax returns, tax ID certificate, governing document (DBA, LLC), drivers license</a:t>
            </a:r>
          </a:p>
          <a:p>
            <a:pPr lvl="1">
              <a:spcBef>
                <a:spcPts val="0"/>
              </a:spcBef>
              <a:buClr>
                <a:srgbClr val="92D050"/>
              </a:buClr>
            </a:pPr>
            <a:r>
              <a:rPr lang="en-US" sz="2000" dirty="0" smtClean="0">
                <a:latin typeface="Calibri Light" panose="020F0302020204030204" pitchFamily="34" charset="0"/>
                <a:cs typeface="Calibri" pitchFamily="34" charset="0"/>
              </a:rPr>
              <a:t>New businesses: Business plan, 3 years financial projections, proof of outside source of income, proof of equity injection, resumes</a:t>
            </a:r>
          </a:p>
          <a:p>
            <a:pPr>
              <a:spcBef>
                <a:spcPts val="0"/>
              </a:spcBef>
              <a:buClr>
                <a:srgbClr val="92D050"/>
              </a:buClr>
              <a:buFont typeface="Arial" panose="020B0604020202020204" pitchFamily="34" charset="0"/>
              <a:buBlip>
                <a:blip r:embed="rId3"/>
              </a:buBlip>
            </a:pPr>
            <a:r>
              <a:rPr lang="en-US" sz="2400" dirty="0" smtClean="0">
                <a:latin typeface="Calibri Light" panose="020F0302020204030204" pitchFamily="34" charset="0"/>
                <a:cs typeface="Calibri" pitchFamily="34" charset="0"/>
              </a:rPr>
              <a:t> Review the documents and credit with a loan officer</a:t>
            </a:r>
          </a:p>
          <a:p>
            <a:pPr>
              <a:spcBef>
                <a:spcPts val="0"/>
              </a:spcBef>
              <a:buClr>
                <a:srgbClr val="92D050"/>
              </a:buClr>
              <a:buFont typeface="Arial" panose="020B0604020202020204" pitchFamily="34" charset="0"/>
              <a:buBlip>
                <a:blip r:embed="rId3"/>
              </a:buBlip>
            </a:pPr>
            <a:r>
              <a:rPr lang="en-US" sz="2400" dirty="0" smtClean="0">
                <a:latin typeface="Calibri Light" panose="020F0302020204030204" pitchFamily="34" charset="0"/>
                <a:cs typeface="Calibri" pitchFamily="34" charset="0"/>
              </a:rPr>
              <a:t> Submit documents to underwriting for approval</a:t>
            </a:r>
          </a:p>
          <a:p>
            <a:pPr>
              <a:spcBef>
                <a:spcPts val="0"/>
              </a:spcBef>
              <a:buClr>
                <a:srgbClr val="92D050"/>
              </a:buClr>
              <a:buFont typeface="Arial" panose="020B0604020202020204" pitchFamily="34" charset="0"/>
              <a:buBlip>
                <a:blip r:embed="rId3"/>
              </a:buBlip>
            </a:pPr>
            <a:r>
              <a:rPr lang="en-US" sz="2400" dirty="0" smtClean="0">
                <a:latin typeface="Calibri Light" panose="020F0302020204030204" pitchFamily="34" charset="0"/>
                <a:cs typeface="Calibri" pitchFamily="34" charset="0"/>
              </a:rPr>
              <a:t> Loan closing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-381000" y="152400"/>
            <a:ext cx="6096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4000" b="1" dirty="0" smtClean="0">
                <a:solidFill>
                  <a:srgbClr val="F79563"/>
                </a:solidFill>
                <a:latin typeface="Calibri"/>
                <a:cs typeface="Times New Roman" pitchFamily="18" charset="0"/>
              </a:rPr>
              <a:t>Loan Process</a:t>
            </a:r>
            <a:endParaRPr lang="en-US" sz="4000" b="1" dirty="0">
              <a:solidFill>
                <a:srgbClr val="F79563"/>
              </a:solidFill>
              <a:latin typeface="Calibri"/>
              <a:cs typeface="Times New Roman" pitchFamily="18" charset="0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0273" y="352603"/>
            <a:ext cx="1962150" cy="73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67400"/>
            <a:ext cx="91440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1107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804</Words>
  <Application>Microsoft Office PowerPoint</Application>
  <PresentationFormat>On-screen Show (4:3)</PresentationFormat>
  <Paragraphs>114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PowerPoint Presentation</vt:lpstr>
      <vt:lpstr>Texas Market </vt:lpstr>
      <vt:lpstr>PowerPoint Presentation</vt:lpstr>
      <vt:lpstr>PowerPoint Presentation</vt:lpstr>
      <vt:lpstr>PowerPoint Presentation</vt:lpstr>
      <vt:lpstr>PowerPoint Presentation</vt:lpstr>
      <vt:lpstr>Questions to Ask Lender 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Katherine Sobel</dc:creator>
  <cp:lastModifiedBy>Katherine Sobel</cp:lastModifiedBy>
  <cp:revision>4</cp:revision>
  <dcterms:created xsi:type="dcterms:W3CDTF">2016-08-30T15:04:48Z</dcterms:created>
  <dcterms:modified xsi:type="dcterms:W3CDTF">2017-04-05T16:09:17Z</dcterms:modified>
</cp:coreProperties>
</file>